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7" r:id="rId2"/>
    <p:sldId id="266" r:id="rId3"/>
    <p:sldId id="267" r:id="rId4"/>
    <p:sldId id="268" r:id="rId5"/>
    <p:sldId id="269" r:id="rId6"/>
    <p:sldId id="270" r:id="rId7"/>
    <p:sldId id="271" r:id="rId8"/>
    <p:sldId id="272" r:id="rId9"/>
    <p:sldId id="256" r:id="rId10"/>
    <p:sldId id="273" r:id="rId11"/>
    <p:sldId id="277" r:id="rId12"/>
    <p:sldId id="274" r:id="rId13"/>
    <p:sldId id="278" r:id="rId14"/>
    <p:sldId id="279" r:id="rId15"/>
    <p:sldId id="280" r:id="rId16"/>
    <p:sldId id="281" r:id="rId17"/>
    <p:sldId id="282" r:id="rId18"/>
    <p:sldId id="283" r:id="rId19"/>
    <p:sldId id="285" r:id="rId20"/>
    <p:sldId id="284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20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jpeg>
</file>

<file path=ppt/media/image23.jpeg>
</file>

<file path=ppt/media/image3.png>
</file>

<file path=ppt/media/image4.png>
</file>

<file path=ppt/media/image5.jpe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55A20-370E-4F19-AFA1-D015D65BE2ED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D503DB-303F-41CB-9E39-4D17FECA765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9828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503DB-303F-41CB-9E39-4D17FECA7654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1467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067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955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23068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4457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230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2430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80315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9664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4915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3232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2501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95533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Rectangle 105"/>
          <p:cNvSpPr/>
          <p:nvPr/>
        </p:nvSpPr>
        <p:spPr>
          <a:xfrm>
            <a:off x="-1" y="591433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Rectangle 3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5" name="Rectangle 4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6" name="Rectangle 5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8" name="Rectangle 7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9" name="Rectangle 8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10" name="Rectangle 9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17" name="Rectangle 16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18" name="Rectangle 17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22" name="Rectangle 21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23" name="Rectangle 22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29" name="Rectangle 28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32" name="Rectangle 31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33" name="Rectangle 32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34" name="Rectangle 33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35" name="Rectangle 34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36" name="Rectangle 35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37" name="Rectangle 36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38" name="Rectangle 37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40" name="Rectangle 39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42" name="Rectangle 41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43" name="Rectangle 42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45" name="Rectangle 44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46" name="Rectangle 45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47" name="Rectangle 46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48" name="Rectangle 47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49" name="Rectangle 48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50" name="Rectangle 49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51" name="Rectangle 50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52" name="Rectangle 51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53" name="Rectangle 52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54" name="Rectangle 53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55" name="Rectangle 54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56" name="Rectangle 55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57" name="Rectangle 56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58" name="Rectangle 57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59" name="Rectangle 58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60" name="Rectangle 59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61" name="Rectangle 60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63" name="Rectangle 62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64" name="Rectangle 63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65" name="Rectangle 64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66" name="Rectangle 65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67" name="Rectangle 66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69" name="Rectangle 68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70" name="Rectangle 69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71" name="Rectangle 70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72" name="Rectangle 71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73" name="Rectangle 72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74" name="Rectangle 73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75" name="Rectangle 74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77" name="Rectangle 76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78" name="Rectangle 77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79" name="Rectangle 78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80" name="Rectangle 79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81" name="Rectangle 80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82" name="Rectangle 81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83" name="Rectangle 82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84" name="Rectangle 83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85" name="Rectangle 84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86" name="Rectangle 85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87" name="Rectangle 86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88" name="Rectangle 87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89" name="Rectangle 88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90" name="Rectangle 89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91" name="Rectangle 90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92" name="Rectangle 91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93" name="Rectangle 92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94" name="Rectangle 93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95" name="Rectangle 94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96" name="Rectangle 95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97" name="Rectangle 96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98" name="Rectangle 97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99" name="Rectangle 98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101" name="Rectangle 100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103" name="Rectangle 102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9EBE00F3-2F3F-65EB-8569-8D198FE78306}"/>
              </a:ext>
            </a:extLst>
          </p:cNvPr>
          <p:cNvSpPr txBox="1"/>
          <p:nvPr/>
        </p:nvSpPr>
        <p:spPr>
          <a:xfrm>
            <a:off x="4315063" y="519758"/>
            <a:ext cx="3561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400" dirty="0"/>
              <a:t>I’m thinking of a number …</a:t>
            </a:r>
          </a:p>
        </p:txBody>
      </p:sp>
    </p:spTree>
    <p:extLst>
      <p:ext uri="{BB962C8B-B14F-4D97-AF65-F5344CB8AC3E}">
        <p14:creationId xmlns:p14="http://schemas.microsoft.com/office/powerpoint/2010/main" val="591637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9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5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6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8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9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5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5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6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8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3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9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0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1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5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6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8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3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4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5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5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6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3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0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1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5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1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2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6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11" fill="hold">
                      <p:stCondLst>
                        <p:cond delay="0"/>
                      </p:stCondLst>
                      <p:childTnLst>
                        <p:par>
                          <p:cTn id="612" fill="hold">
                            <p:stCondLst>
                              <p:cond delay="0"/>
                            </p:stCondLst>
                            <p:childTnLst>
                              <p:par>
                                <p:cTn id="61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14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15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16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6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18" fill="hold">
                      <p:stCondLst>
                        <p:cond delay="0"/>
                      </p:stCondLst>
                      <p:childTnLst>
                        <p:par>
                          <p:cTn id="619" fill="hold">
                            <p:stCondLst>
                              <p:cond delay="0"/>
                            </p:stCondLst>
                            <p:childTnLst>
                              <p:par>
                                <p:cTn id="62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1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22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23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62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25" fill="hold">
                      <p:stCondLst>
                        <p:cond delay="0"/>
                      </p:stCondLst>
                      <p:childTnLst>
                        <p:par>
                          <p:cTn id="626" fill="hold">
                            <p:stCondLst>
                              <p:cond delay="0"/>
                            </p:stCondLst>
                            <p:childTnLst>
                              <p:par>
                                <p:cTn id="62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8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29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30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3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2" fill="hold">
                      <p:stCondLst>
                        <p:cond delay="0"/>
                      </p:stCondLst>
                      <p:childTnLst>
                        <p:par>
                          <p:cTn id="633" fill="hold">
                            <p:stCondLst>
                              <p:cond delay="0"/>
                            </p:stCondLst>
                            <p:childTnLst>
                              <p:par>
                                <p:cTn id="63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35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6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37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63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9" fill="hold">
                      <p:stCondLst>
                        <p:cond delay="0"/>
                      </p:stCondLst>
                      <p:childTnLst>
                        <p:par>
                          <p:cTn id="640" fill="hold">
                            <p:stCondLst>
                              <p:cond delay="0"/>
                            </p:stCondLst>
                            <p:childTnLst>
                              <p:par>
                                <p:cTn id="64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2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43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4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645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46" fill="hold">
                      <p:stCondLst>
                        <p:cond delay="0"/>
                      </p:stCondLst>
                      <p:childTnLst>
                        <p:par>
                          <p:cTn id="647" fill="hold">
                            <p:stCondLst>
                              <p:cond delay="0"/>
                            </p:stCondLst>
                            <p:childTnLst>
                              <p:par>
                                <p:cTn id="64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9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50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51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65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3" fill="hold">
                      <p:stCondLst>
                        <p:cond delay="0"/>
                      </p:stCondLst>
                      <p:childTnLst>
                        <p:par>
                          <p:cTn id="654" fill="hold">
                            <p:stCondLst>
                              <p:cond delay="0"/>
                            </p:stCondLst>
                            <p:childTnLst>
                              <p:par>
                                <p:cTn id="65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56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57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58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659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0" fill="hold">
                      <p:stCondLst>
                        <p:cond delay="0"/>
                      </p:stCondLst>
                      <p:childTnLst>
                        <p:par>
                          <p:cTn id="661" fill="hold">
                            <p:stCondLst>
                              <p:cond delay="0"/>
                            </p:stCondLst>
                            <p:childTnLst>
                              <p:par>
                                <p:cTn id="66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3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64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5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666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7" fill="hold">
                      <p:stCondLst>
                        <p:cond delay="0"/>
                      </p:stCondLst>
                      <p:childTnLst>
                        <p:par>
                          <p:cTn id="668" fill="hold">
                            <p:stCondLst>
                              <p:cond delay="0"/>
                            </p:stCondLst>
                            <p:childTnLst>
                              <p:par>
                                <p:cTn id="66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70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1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72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673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74" fill="hold">
                      <p:stCondLst>
                        <p:cond delay="0"/>
                      </p:stCondLst>
                      <p:childTnLst>
                        <p:par>
                          <p:cTn id="675" fill="hold">
                            <p:stCondLst>
                              <p:cond delay="0"/>
                            </p:stCondLst>
                            <p:childTnLst>
                              <p:par>
                                <p:cTn id="67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77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8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79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seq concurrent="1" nextAc="seek">
              <p:cTn id="680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81" fill="hold">
                      <p:stCondLst>
                        <p:cond delay="0"/>
                      </p:stCondLst>
                      <p:childTnLst>
                        <p:par>
                          <p:cTn id="682" fill="hold">
                            <p:stCondLst>
                              <p:cond delay="0"/>
                            </p:stCondLst>
                            <p:childTnLst>
                              <p:par>
                                <p:cTn id="68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84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85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6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68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88" fill="hold">
                      <p:stCondLst>
                        <p:cond delay="0"/>
                      </p:stCondLst>
                      <p:childTnLst>
                        <p:par>
                          <p:cTn id="689" fill="hold">
                            <p:stCondLst>
                              <p:cond delay="0"/>
                            </p:stCondLst>
                            <p:childTnLst>
                              <p:par>
                                <p:cTn id="69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91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92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93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694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5" fill="hold">
                      <p:stCondLst>
                        <p:cond delay="0"/>
                      </p:stCondLst>
                      <p:childTnLst>
                        <p:par>
                          <p:cTn id="696" fill="hold">
                            <p:stCondLst>
                              <p:cond delay="0"/>
                            </p:stCondLst>
                            <p:childTnLst>
                              <p:par>
                                <p:cTn id="69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98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99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00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701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02" fill="hold">
                      <p:stCondLst>
                        <p:cond delay="0"/>
                      </p:stCondLst>
                      <p:childTnLst>
                        <p:par>
                          <p:cTn id="703" fill="hold">
                            <p:stCondLst>
                              <p:cond delay="0"/>
                            </p:stCondLst>
                            <p:childTnLst>
                              <p:par>
                                <p:cTn id="70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5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06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07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seq concurrent="1" nextAc="seek">
              <p:cTn id="70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09" fill="hold">
                      <p:stCondLst>
                        <p:cond delay="0"/>
                      </p:stCondLst>
                      <p:childTnLst>
                        <p:par>
                          <p:cTn id="710" fill="hold">
                            <p:stCondLst>
                              <p:cond delay="0"/>
                            </p:stCondLst>
                            <p:childTnLst>
                              <p:par>
                                <p:cTn id="71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12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3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14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seq concurrent="1" nextAc="seek">
              <p:cTn id="715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6" fill="hold">
                      <p:stCondLst>
                        <p:cond delay="0"/>
                      </p:stCondLst>
                      <p:childTnLst>
                        <p:par>
                          <p:cTn id="717" fill="hold">
                            <p:stCondLst>
                              <p:cond delay="0"/>
                            </p:stCondLst>
                            <p:childTnLst>
                              <p:par>
                                <p:cTn id="71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19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20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1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722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23" fill="hold">
                      <p:stCondLst>
                        <p:cond delay="0"/>
                      </p:stCondLst>
                      <p:childTnLst>
                        <p:par>
                          <p:cTn id="724" fill="hold">
                            <p:stCondLst>
                              <p:cond delay="0"/>
                            </p:stCondLst>
                            <p:childTnLst>
                              <p:par>
                                <p:cTn id="72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6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27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8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729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30" fill="hold">
                      <p:stCondLst>
                        <p:cond delay="0"/>
                      </p:stCondLst>
                      <p:childTnLst>
                        <p:par>
                          <p:cTn id="731" fill="hold">
                            <p:stCondLst>
                              <p:cond delay="0"/>
                            </p:stCondLst>
                            <p:childTnLst>
                              <p:par>
                                <p:cTn id="73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33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34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35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seq concurrent="1" nextAc="seek">
              <p:cTn id="736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37" fill="hold">
                      <p:stCondLst>
                        <p:cond delay="0"/>
                      </p:stCondLst>
                      <p:childTnLst>
                        <p:par>
                          <p:cTn id="738" fill="hold">
                            <p:stCondLst>
                              <p:cond delay="0"/>
                            </p:stCondLst>
                            <p:childTnLst>
                              <p:par>
                                <p:cTn id="73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0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41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2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743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44" fill="hold">
                      <p:stCondLst>
                        <p:cond delay="0"/>
                      </p:stCondLst>
                      <p:childTnLst>
                        <p:par>
                          <p:cTn id="745" fill="hold">
                            <p:stCondLst>
                              <p:cond delay="0"/>
                            </p:stCondLst>
                            <p:childTnLst>
                              <p:par>
                                <p:cTn id="74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7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48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9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750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1" fill="hold">
                      <p:stCondLst>
                        <p:cond delay="0"/>
                      </p:stCondLst>
                      <p:childTnLst>
                        <p:par>
                          <p:cTn id="752" fill="hold">
                            <p:stCondLst>
                              <p:cond delay="0"/>
                            </p:stCondLst>
                            <p:childTnLst>
                              <p:par>
                                <p:cTn id="75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54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5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56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757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8" fill="hold">
                      <p:stCondLst>
                        <p:cond delay="0"/>
                      </p:stCondLst>
                      <p:childTnLst>
                        <p:par>
                          <p:cTn id="759" fill="hold">
                            <p:stCondLst>
                              <p:cond delay="0"/>
                            </p:stCondLst>
                            <p:childTnLst>
                              <p:par>
                                <p:cTn id="76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61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62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3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764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65" fill="hold">
                      <p:stCondLst>
                        <p:cond delay="0"/>
                      </p:stCondLst>
                      <p:childTnLst>
                        <p:par>
                          <p:cTn id="766" fill="hold">
                            <p:stCondLst>
                              <p:cond delay="0"/>
                            </p:stCondLst>
                            <p:childTnLst>
                              <p:par>
                                <p:cTn id="76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68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69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70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771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2" fill="hold">
                      <p:stCondLst>
                        <p:cond delay="0"/>
                      </p:stCondLst>
                      <p:childTnLst>
                        <p:par>
                          <p:cTn id="773" fill="hold">
                            <p:stCondLst>
                              <p:cond delay="0"/>
                            </p:stCondLst>
                            <p:childTnLst>
                              <p:par>
                                <p:cTn id="77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75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76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77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778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9" fill="hold">
                      <p:stCondLst>
                        <p:cond delay="0"/>
                      </p:stCondLst>
                      <p:childTnLst>
                        <p:par>
                          <p:cTn id="780" fill="hold">
                            <p:stCondLst>
                              <p:cond delay="0"/>
                            </p:stCondLst>
                            <p:childTnLst>
                              <p:par>
                                <p:cTn id="78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2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83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84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seq concurrent="1" nextAc="seek">
              <p:cTn id="785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86" fill="hold">
                      <p:stCondLst>
                        <p:cond delay="0"/>
                      </p:stCondLst>
                      <p:childTnLst>
                        <p:par>
                          <p:cTn id="787" fill="hold">
                            <p:stCondLst>
                              <p:cond delay="0"/>
                            </p:stCondLst>
                            <p:childTnLst>
                              <p:par>
                                <p:cTn id="78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9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0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1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seq concurrent="1" nextAc="seek">
              <p:cTn id="792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93" fill="hold">
                      <p:stCondLst>
                        <p:cond delay="0"/>
                      </p:stCondLst>
                      <p:childTnLst>
                        <p:par>
                          <p:cTn id="794" fill="hold">
                            <p:stCondLst>
                              <p:cond delay="0"/>
                            </p:stCondLst>
                            <p:childTnLst>
                              <p:par>
                                <p:cTn id="79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96" dur="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7" dur="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8" dur="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seq concurrent="1" nextAc="seek">
              <p:cTn id="799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00" fill="hold">
                      <p:stCondLst>
                        <p:cond delay="0"/>
                      </p:stCondLst>
                      <p:childTnLst>
                        <p:par>
                          <p:cTn id="801" fill="hold">
                            <p:stCondLst>
                              <p:cond delay="0"/>
                            </p:stCondLst>
                            <p:childTnLst>
                              <p:par>
                                <p:cTn id="80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03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04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5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seq concurrent="1" nextAc="seek">
              <p:cTn id="806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07" fill="hold">
                      <p:stCondLst>
                        <p:cond delay="0"/>
                      </p:stCondLst>
                      <p:childTnLst>
                        <p:par>
                          <p:cTn id="808" fill="hold">
                            <p:stCondLst>
                              <p:cond delay="0"/>
                            </p:stCondLst>
                            <p:childTnLst>
                              <p:par>
                                <p:cTn id="80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10" dur="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11" dur="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12" dur="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seq concurrent="1" nextAc="seek">
              <p:cTn id="813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4" fill="hold">
                      <p:stCondLst>
                        <p:cond delay="0"/>
                      </p:stCondLst>
                      <p:childTnLst>
                        <p:par>
                          <p:cTn id="815" fill="hold">
                            <p:stCondLst>
                              <p:cond delay="0"/>
                            </p:stCondLst>
                            <p:childTnLst>
                              <p:par>
                                <p:cTn id="81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17" dur="2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18" dur="2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19" dur="2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seq concurrent="1" nextAc="seek">
              <p:cTn id="820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21" fill="hold">
                      <p:stCondLst>
                        <p:cond delay="0"/>
                      </p:stCondLst>
                      <p:childTnLst>
                        <p:par>
                          <p:cTn id="822" fill="hold">
                            <p:stCondLst>
                              <p:cond delay="0"/>
                            </p:stCondLst>
                            <p:childTnLst>
                              <p:par>
                                <p:cTn id="82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4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25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26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  <p:seq concurrent="1" nextAc="seek">
              <p:cTn id="827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28" fill="hold">
                      <p:stCondLst>
                        <p:cond delay="0"/>
                      </p:stCondLst>
                      <p:childTnLst>
                        <p:par>
                          <p:cTn id="829" fill="hold">
                            <p:stCondLst>
                              <p:cond delay="0"/>
                            </p:stCondLst>
                            <p:childTnLst>
                              <p:par>
                                <p:cTn id="83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31" dur="2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2" dur="2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33" dur="2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seq concurrent="1" nextAc="seek">
              <p:cTn id="834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35" fill="hold">
                      <p:stCondLst>
                        <p:cond delay="0"/>
                      </p:stCondLst>
                      <p:childTnLst>
                        <p:par>
                          <p:cTn id="836" fill="hold">
                            <p:stCondLst>
                              <p:cond delay="0"/>
                            </p:stCondLst>
                            <p:childTnLst>
                              <p:par>
                                <p:cTn id="83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38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9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0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seq concurrent="1" nextAc="seek">
              <p:cTn id="841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42" fill="hold">
                      <p:stCondLst>
                        <p:cond delay="0"/>
                      </p:stCondLst>
                      <p:childTnLst>
                        <p:par>
                          <p:cTn id="843" fill="hold">
                            <p:stCondLst>
                              <p:cond delay="0"/>
                            </p:stCondLst>
                            <p:childTnLst>
                              <p:par>
                                <p:cTn id="84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45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46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7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seq concurrent="1" nextAc="seek">
              <p:cTn id="848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49" fill="hold">
                      <p:stCondLst>
                        <p:cond delay="0"/>
                      </p:stCondLst>
                      <p:childTnLst>
                        <p:par>
                          <p:cTn id="850" fill="hold">
                            <p:stCondLst>
                              <p:cond delay="0"/>
                            </p:stCondLst>
                            <p:childTnLst>
                              <p:par>
                                <p:cTn id="85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52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53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54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seq concurrent="1" nextAc="seek">
              <p:cTn id="855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56" fill="hold">
                      <p:stCondLst>
                        <p:cond delay="0"/>
                      </p:stCondLst>
                      <p:childTnLst>
                        <p:par>
                          <p:cTn id="857" fill="hold">
                            <p:stCondLst>
                              <p:cond delay="0"/>
                            </p:stCondLst>
                            <p:childTnLst>
                              <p:par>
                                <p:cTn id="85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59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60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61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seq concurrent="1" nextAc="seek">
              <p:cTn id="862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63" fill="hold">
                      <p:stCondLst>
                        <p:cond delay="0"/>
                      </p:stCondLst>
                      <p:childTnLst>
                        <p:par>
                          <p:cTn id="864" fill="hold">
                            <p:stCondLst>
                              <p:cond delay="0"/>
                            </p:stCondLst>
                            <p:childTnLst>
                              <p:par>
                                <p:cTn id="86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6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67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68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  <p:seq concurrent="1" nextAc="seek">
              <p:cTn id="869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0" fill="hold">
                      <p:stCondLst>
                        <p:cond delay="0"/>
                      </p:stCondLst>
                      <p:childTnLst>
                        <p:par>
                          <p:cTn id="871" fill="hold">
                            <p:stCondLst>
                              <p:cond delay="0"/>
                            </p:stCondLst>
                            <p:childTnLst>
                              <p:par>
                                <p:cTn id="87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73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4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75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seq concurrent="1" nextAc="seek">
              <p:cTn id="876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7" fill="hold">
                      <p:stCondLst>
                        <p:cond delay="0"/>
                      </p:stCondLst>
                      <p:childTnLst>
                        <p:par>
                          <p:cTn id="878" fill="hold">
                            <p:stCondLst>
                              <p:cond delay="0"/>
                            </p:stCondLst>
                            <p:childTnLst>
                              <p:par>
                                <p:cTn id="87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80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81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2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seq concurrent="1" nextAc="seek">
              <p:cTn id="883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84" fill="hold">
                      <p:stCondLst>
                        <p:cond delay="0"/>
                      </p:stCondLst>
                      <p:childTnLst>
                        <p:par>
                          <p:cTn id="885" fill="hold">
                            <p:stCondLst>
                              <p:cond delay="0"/>
                            </p:stCondLst>
                            <p:childTnLst>
                              <p:par>
                                <p:cTn id="88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87" dur="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88" dur="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9" dur="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  <p:seq concurrent="1" nextAc="seek">
              <p:cTn id="890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91" fill="hold">
                      <p:stCondLst>
                        <p:cond delay="0"/>
                      </p:stCondLst>
                      <p:childTnLst>
                        <p:par>
                          <p:cTn id="892" fill="hold">
                            <p:stCondLst>
                              <p:cond delay="0"/>
                            </p:stCondLst>
                            <p:childTnLst>
                              <p:par>
                                <p:cTn id="89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94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95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6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seq concurrent="1" nextAc="seek">
              <p:cTn id="897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98" fill="hold">
                      <p:stCondLst>
                        <p:cond delay="0"/>
                      </p:stCondLst>
                      <p:childTnLst>
                        <p:par>
                          <p:cTn id="899" fill="hold">
                            <p:stCondLst>
                              <p:cond delay="0"/>
                            </p:stCondLst>
                            <p:childTnLst>
                              <p:par>
                                <p:cTn id="90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1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02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3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seq concurrent="1" nextAc="seek">
              <p:cTn id="904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05" fill="hold">
                      <p:stCondLst>
                        <p:cond delay="0"/>
                      </p:stCondLst>
                      <p:childTnLst>
                        <p:par>
                          <p:cTn id="906" fill="hold">
                            <p:stCondLst>
                              <p:cond delay="0"/>
                            </p:stCondLst>
                            <p:childTnLst>
                              <p:par>
                                <p:cTn id="90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8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09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10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seq concurrent="1" nextAc="seek">
              <p:cTn id="911" restart="whenNotActive" fill="hold" evtFilter="cancelBubble" nodeType="interactiveSeq">
                <p:stCondLst>
                  <p:cond evt="onClick" delay="0">
                    <p:tgtEl>
                      <p:spTgt spid="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12" fill="hold">
                      <p:stCondLst>
                        <p:cond delay="0"/>
                      </p:stCondLst>
                      <p:childTnLst>
                        <p:par>
                          <p:cTn id="913" fill="hold">
                            <p:stCondLst>
                              <p:cond delay="0"/>
                            </p:stCondLst>
                            <p:childTnLst>
                              <p:par>
                                <p:cTn id="91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15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6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17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7"/>
                  </p:tgtEl>
                </p:cond>
              </p:nextCondLst>
            </p:seq>
            <p:seq concurrent="1" nextAc="seek">
              <p:cTn id="918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19" fill="hold">
                      <p:stCondLst>
                        <p:cond delay="0"/>
                      </p:stCondLst>
                      <p:childTnLst>
                        <p:par>
                          <p:cTn id="920" fill="hold">
                            <p:stCondLst>
                              <p:cond delay="0"/>
                            </p:stCondLst>
                            <p:childTnLst>
                              <p:par>
                                <p:cTn id="92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22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23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4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  <p:seq concurrent="1" nextAc="seek">
              <p:cTn id="925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26" fill="hold">
                      <p:stCondLst>
                        <p:cond delay="0"/>
                      </p:stCondLst>
                      <p:childTnLst>
                        <p:par>
                          <p:cTn id="927" fill="hold">
                            <p:stCondLst>
                              <p:cond delay="0"/>
                            </p:stCondLst>
                            <p:childTnLst>
                              <p:par>
                                <p:cTn id="92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29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30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31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seq concurrent="1" nextAc="seek">
              <p:cTn id="932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3" fill="hold">
                      <p:stCondLst>
                        <p:cond delay="0"/>
                      </p:stCondLst>
                      <p:childTnLst>
                        <p:par>
                          <p:cTn id="934" fill="hold">
                            <p:stCondLst>
                              <p:cond delay="0"/>
                            </p:stCondLst>
                            <p:childTnLst>
                              <p:par>
                                <p:cTn id="93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36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37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38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  <p:seq concurrent="1" nextAc="seek">
              <p:cTn id="939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40" fill="hold">
                      <p:stCondLst>
                        <p:cond delay="0"/>
                      </p:stCondLst>
                      <p:childTnLst>
                        <p:par>
                          <p:cTn id="941" fill="hold">
                            <p:stCondLst>
                              <p:cond delay="0"/>
                            </p:stCondLst>
                            <p:childTnLst>
                              <p:par>
                                <p:cTn id="94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3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44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45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  <p:seq concurrent="1" nextAc="seek">
              <p:cTn id="946" restart="whenNotActive" fill="hold" evtFilter="cancelBubble" nodeType="interactiveSeq">
                <p:stCondLst>
                  <p:cond evt="onClick" delay="0">
                    <p:tgtEl>
                      <p:spTgt spid="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47" fill="hold">
                      <p:stCondLst>
                        <p:cond delay="0"/>
                      </p:stCondLst>
                      <p:childTnLst>
                        <p:par>
                          <p:cTn id="948" fill="hold">
                            <p:stCondLst>
                              <p:cond delay="0"/>
                            </p:stCondLst>
                            <p:childTnLst>
                              <p:par>
                                <p:cTn id="94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50" dur="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1" dur="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52" dur="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2"/>
                  </p:tgtEl>
                </p:cond>
              </p:nextCondLst>
            </p:seq>
            <p:seq concurrent="1" nextAc="seek">
              <p:cTn id="953" restart="whenNotActive" fill="hold" evtFilter="cancelBubble" nodeType="interactiveSeq">
                <p:stCondLst>
                  <p:cond evt="onClick" delay="0">
                    <p:tgtEl>
                      <p:spTgt spid="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54" fill="hold">
                      <p:stCondLst>
                        <p:cond delay="0"/>
                      </p:stCondLst>
                      <p:childTnLst>
                        <p:par>
                          <p:cTn id="955" fill="hold">
                            <p:stCondLst>
                              <p:cond delay="0"/>
                            </p:stCondLst>
                            <p:childTnLst>
                              <p:par>
                                <p:cTn id="95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57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8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59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3"/>
                  </p:tgtEl>
                </p:cond>
              </p:nextCondLst>
            </p:seq>
            <p:seq concurrent="1" nextAc="seek">
              <p:cTn id="960" restart="whenNotActive" fill="hold" evtFilter="cancelBubble" nodeType="interactiveSeq">
                <p:stCondLst>
                  <p:cond evt="onClick" delay="0">
                    <p:tgtEl>
                      <p:spTgt spid="5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61" fill="hold">
                      <p:stCondLst>
                        <p:cond delay="0"/>
                      </p:stCondLst>
                      <p:childTnLst>
                        <p:par>
                          <p:cTn id="962" fill="hold">
                            <p:stCondLst>
                              <p:cond delay="0"/>
                            </p:stCondLst>
                            <p:childTnLst>
                              <p:par>
                                <p:cTn id="96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64" dur="2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65" dur="2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6" dur="2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4"/>
                  </p:tgtEl>
                </p:cond>
              </p:nextCondLst>
            </p:seq>
            <p:seq concurrent="1" nextAc="seek">
              <p:cTn id="967" restart="whenNotActive" fill="hold" evtFilter="cancelBubble" nodeType="interactiveSeq">
                <p:stCondLst>
                  <p:cond evt="onClick" delay="0">
                    <p:tgtEl>
                      <p:spTgt spid="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68" fill="hold">
                      <p:stCondLst>
                        <p:cond delay="0"/>
                      </p:stCondLst>
                      <p:childTnLst>
                        <p:par>
                          <p:cTn id="969" fill="hold">
                            <p:stCondLst>
                              <p:cond delay="0"/>
                            </p:stCondLst>
                            <p:childTnLst>
                              <p:par>
                                <p:cTn id="97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71" dur="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72" dur="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73" dur="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5"/>
                  </p:tgtEl>
                </p:cond>
              </p:nextCondLst>
            </p:seq>
            <p:seq concurrent="1" nextAc="seek">
              <p:cTn id="974" restart="whenNotActive" fill="hold" evtFilter="cancelBubble" nodeType="interactiveSeq">
                <p:stCondLst>
                  <p:cond evt="onClick" delay="0">
                    <p:tgtEl>
                      <p:spTgt spid="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75" fill="hold">
                      <p:stCondLst>
                        <p:cond delay="0"/>
                      </p:stCondLst>
                      <p:childTnLst>
                        <p:par>
                          <p:cTn id="976" fill="hold">
                            <p:stCondLst>
                              <p:cond delay="0"/>
                            </p:stCondLst>
                            <p:childTnLst>
                              <p:par>
                                <p:cTn id="97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78" dur="2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79" dur="2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80" dur="2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6"/>
                  </p:tgtEl>
                </p:cond>
              </p:nextCondLst>
            </p:seq>
            <p:seq concurrent="1" nextAc="seek">
              <p:cTn id="981" restart="whenNotActive" fill="hold" evtFilter="cancelBubble" nodeType="interactiveSeq">
                <p:stCondLst>
                  <p:cond evt="onClick" delay="0">
                    <p:tgtEl>
                      <p:spTgt spid="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82" fill="hold">
                      <p:stCondLst>
                        <p:cond delay="0"/>
                      </p:stCondLst>
                      <p:childTnLst>
                        <p:par>
                          <p:cTn id="983" fill="hold">
                            <p:stCondLst>
                              <p:cond delay="0"/>
                            </p:stCondLst>
                            <p:childTnLst>
                              <p:par>
                                <p:cTn id="98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5" dur="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86" dur="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87" dur="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7"/>
                  </p:tgtEl>
                </p:cond>
              </p:nextCondLst>
            </p:seq>
            <p:seq concurrent="1" nextAc="seek">
              <p:cTn id="988" restart="whenNotActive" fill="hold" evtFilter="cancelBubble" nodeType="interactiveSeq">
                <p:stCondLst>
                  <p:cond evt="onClick" delay="0">
                    <p:tgtEl>
                      <p:spTgt spid="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89" fill="hold">
                      <p:stCondLst>
                        <p:cond delay="0"/>
                      </p:stCondLst>
                      <p:childTnLst>
                        <p:par>
                          <p:cTn id="990" fill="hold">
                            <p:stCondLst>
                              <p:cond delay="0"/>
                            </p:stCondLst>
                            <p:childTnLst>
                              <p:par>
                                <p:cTn id="99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92" dur="2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3" dur="2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94" dur="2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8"/>
                  </p:tgtEl>
                </p:cond>
              </p:nextCondLst>
            </p:seq>
            <p:seq concurrent="1" nextAc="seek">
              <p:cTn id="995" restart="whenNotActive" fill="hold" evtFilter="cancelBubble" nodeType="interactiveSeq">
                <p:stCondLst>
                  <p:cond evt="onClick" delay="0">
                    <p:tgtEl>
                      <p:spTgt spid="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6" fill="hold">
                      <p:stCondLst>
                        <p:cond delay="0"/>
                      </p:stCondLst>
                      <p:childTnLst>
                        <p:par>
                          <p:cTn id="997" fill="hold">
                            <p:stCondLst>
                              <p:cond delay="0"/>
                            </p:stCondLst>
                            <p:childTnLst>
                              <p:par>
                                <p:cTn id="99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99" dur="2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00" dur="2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1" dur="2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9"/>
                  </p:tgtEl>
                </p:cond>
              </p:nextCondLst>
            </p:seq>
            <p:seq concurrent="1" nextAc="seek">
              <p:cTn id="1002" restart="whenNotActive" fill="hold" evtFilter="cancelBubble" nodeType="interactiveSeq">
                <p:stCondLst>
                  <p:cond evt="onClick" delay="0">
                    <p:tgtEl>
                      <p:spTgt spid="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03" fill="hold">
                      <p:stCondLst>
                        <p:cond delay="0"/>
                      </p:stCondLst>
                      <p:childTnLst>
                        <p:par>
                          <p:cTn id="1004" fill="hold">
                            <p:stCondLst>
                              <p:cond delay="0"/>
                            </p:stCondLst>
                            <p:childTnLst>
                              <p:par>
                                <p:cTn id="100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06" dur="2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07" dur="2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8" dur="2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0"/>
                  </p:tgtEl>
                </p:cond>
              </p:nextCondLst>
            </p:seq>
            <p:seq concurrent="1" nextAc="seek">
              <p:cTn id="1009" restart="whenNotActive" fill="hold" evtFilter="cancelBubble" nodeType="interactiveSeq">
                <p:stCondLst>
                  <p:cond evt="onClick" delay="0">
                    <p:tgtEl>
                      <p:spTgt spid="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10" fill="hold">
                      <p:stCondLst>
                        <p:cond delay="0"/>
                      </p:stCondLst>
                      <p:childTnLst>
                        <p:par>
                          <p:cTn id="1011" fill="hold">
                            <p:stCondLst>
                              <p:cond delay="0"/>
                            </p:stCondLst>
                            <p:childTnLst>
                              <p:par>
                                <p:cTn id="101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13" dur="2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14" dur="2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15" dur="2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1"/>
                  </p:tgtEl>
                </p:cond>
              </p:nextCondLst>
            </p:seq>
            <p:seq concurrent="1" nextAc="seek">
              <p:cTn id="1016" restart="whenNotActive" fill="hold" evtFilter="cancelBubble" nodeType="interactiveSeq">
                <p:stCondLst>
                  <p:cond evt="onClick" delay="0">
                    <p:tgtEl>
                      <p:spTgt spid="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17" fill="hold">
                      <p:stCondLst>
                        <p:cond delay="0"/>
                      </p:stCondLst>
                      <p:childTnLst>
                        <p:par>
                          <p:cTn id="1018" fill="hold">
                            <p:stCondLst>
                              <p:cond delay="0"/>
                            </p:stCondLst>
                            <p:childTnLst>
                              <p:par>
                                <p:cTn id="101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0" dur="2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21" dur="2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22" dur="2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2"/>
                  </p:tgtEl>
                </p:cond>
              </p:nextCondLst>
            </p:seq>
            <p:seq concurrent="1" nextAc="seek">
              <p:cTn id="1023" restart="whenNotActive" fill="hold" evtFilter="cancelBubble" nodeType="interactiveSeq">
                <p:stCondLst>
                  <p:cond evt="onClick" delay="0">
                    <p:tgtEl>
                      <p:spTgt spid="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24" fill="hold">
                      <p:stCondLst>
                        <p:cond delay="0"/>
                      </p:stCondLst>
                      <p:childTnLst>
                        <p:par>
                          <p:cTn id="1025" fill="hold">
                            <p:stCondLst>
                              <p:cond delay="0"/>
                            </p:stCondLst>
                            <p:childTnLst>
                              <p:par>
                                <p:cTn id="102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7" dur="2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28" dur="2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29" dur="2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3"/>
                  </p:tgtEl>
                </p:cond>
              </p:nextCondLst>
            </p:seq>
            <p:seq concurrent="1" nextAc="seek">
              <p:cTn id="1030" restart="whenNotActive" fill="hold" evtFilter="cancelBubble" nodeType="interactiveSeq">
                <p:stCondLst>
                  <p:cond evt="onClick" delay="0">
                    <p:tgtEl>
                      <p:spTgt spid="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31" fill="hold">
                      <p:stCondLst>
                        <p:cond delay="0"/>
                      </p:stCondLst>
                      <p:childTnLst>
                        <p:par>
                          <p:cTn id="1032" fill="hold">
                            <p:stCondLst>
                              <p:cond delay="0"/>
                            </p:stCondLst>
                            <p:childTnLst>
                              <p:par>
                                <p:cTn id="103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34" dur="2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5" dur="2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36" dur="2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4"/>
                  </p:tgtEl>
                </p:cond>
              </p:nextCondLst>
            </p:seq>
            <p:seq concurrent="1" nextAc="seek">
              <p:cTn id="1037" restart="whenNotActive" fill="hold" evtFilter="cancelBubble" nodeType="interactiveSeq">
                <p:stCondLst>
                  <p:cond evt="onClick" delay="0">
                    <p:tgtEl>
                      <p:spTgt spid="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38" fill="hold">
                      <p:stCondLst>
                        <p:cond delay="0"/>
                      </p:stCondLst>
                      <p:childTnLst>
                        <p:par>
                          <p:cTn id="1039" fill="hold">
                            <p:stCondLst>
                              <p:cond delay="0"/>
                            </p:stCondLst>
                            <p:childTnLst>
                              <p:par>
                                <p:cTn id="104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41" dur="2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42" dur="2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3" dur="2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5"/>
                  </p:tgtEl>
                </p:cond>
              </p:nextCondLst>
            </p:seq>
            <p:seq concurrent="1" nextAc="seek">
              <p:cTn id="1044" restart="whenNotActive" fill="hold" evtFilter="cancelBubble" nodeType="interactiveSeq">
                <p:stCondLst>
                  <p:cond evt="onClick" delay="0">
                    <p:tgtEl>
                      <p:spTgt spid="6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45" fill="hold">
                      <p:stCondLst>
                        <p:cond delay="0"/>
                      </p:stCondLst>
                      <p:childTnLst>
                        <p:par>
                          <p:cTn id="1046" fill="hold">
                            <p:stCondLst>
                              <p:cond delay="0"/>
                            </p:stCondLst>
                            <p:childTnLst>
                              <p:par>
                                <p:cTn id="104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48" dur="2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49" dur="2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50" dur="2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6"/>
                  </p:tgtEl>
                </p:cond>
              </p:nextCondLst>
            </p:seq>
            <p:seq concurrent="1" nextAc="seek">
              <p:cTn id="1051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2" fill="hold">
                      <p:stCondLst>
                        <p:cond delay="0"/>
                      </p:stCondLst>
                      <p:childTnLst>
                        <p:par>
                          <p:cTn id="1053" fill="hold">
                            <p:stCondLst>
                              <p:cond delay="0"/>
                            </p:stCondLst>
                            <p:childTnLst>
                              <p:par>
                                <p:cTn id="105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55" dur="2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56" dur="2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57" dur="2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seq concurrent="1" nextAc="seek">
              <p:cTn id="1058" restart="whenNotActive" fill="hold" evtFilter="cancelBubble" nodeType="interactiveSeq">
                <p:stCondLst>
                  <p:cond evt="onClick" delay="0">
                    <p:tgtEl>
                      <p:spTgt spid="6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9" fill="hold">
                      <p:stCondLst>
                        <p:cond delay="0"/>
                      </p:stCondLst>
                      <p:childTnLst>
                        <p:par>
                          <p:cTn id="1060" fill="hold">
                            <p:stCondLst>
                              <p:cond delay="0"/>
                            </p:stCondLst>
                            <p:childTnLst>
                              <p:par>
                                <p:cTn id="106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2" dur="2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63" dur="2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64" dur="2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8"/>
                  </p:tgtEl>
                </p:cond>
              </p:nextCondLst>
            </p:seq>
            <p:seq concurrent="1" nextAc="seek">
              <p:cTn id="1065" restart="whenNotActive" fill="hold" evtFilter="cancelBubble" nodeType="interactiveSeq">
                <p:stCondLst>
                  <p:cond evt="onClick" delay="0">
                    <p:tgtEl>
                      <p:spTgt spid="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66" fill="hold">
                      <p:stCondLst>
                        <p:cond delay="0"/>
                      </p:stCondLst>
                      <p:childTnLst>
                        <p:par>
                          <p:cTn id="1067" fill="hold">
                            <p:stCondLst>
                              <p:cond delay="0"/>
                            </p:stCondLst>
                            <p:childTnLst>
                              <p:par>
                                <p:cTn id="106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9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0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71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9"/>
                  </p:tgtEl>
                </p:cond>
              </p:nextCondLst>
            </p:seq>
            <p:seq concurrent="1" nextAc="seek">
              <p:cTn id="1072" restart="whenNotActive" fill="hold" evtFilter="cancelBubble" nodeType="interactiveSeq">
                <p:stCondLst>
                  <p:cond evt="onClick" delay="0">
                    <p:tgtEl>
                      <p:spTgt spid="7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73" fill="hold">
                      <p:stCondLst>
                        <p:cond delay="0"/>
                      </p:stCondLst>
                      <p:childTnLst>
                        <p:par>
                          <p:cTn id="1074" fill="hold">
                            <p:stCondLst>
                              <p:cond delay="0"/>
                            </p:stCondLst>
                            <p:childTnLst>
                              <p:par>
                                <p:cTn id="107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76" dur="2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7" dur="2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78" dur="2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0"/>
                  </p:tgtEl>
                </p:cond>
              </p:nextCondLst>
            </p:seq>
            <p:seq concurrent="1" nextAc="seek">
              <p:cTn id="1079" restart="whenNotActive" fill="hold" evtFilter="cancelBubble" nodeType="interactiveSeq">
                <p:stCondLst>
                  <p:cond evt="onClick" delay="0">
                    <p:tgtEl>
                      <p:spTgt spid="7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80" fill="hold">
                      <p:stCondLst>
                        <p:cond delay="0"/>
                      </p:stCondLst>
                      <p:childTnLst>
                        <p:par>
                          <p:cTn id="1081" fill="hold">
                            <p:stCondLst>
                              <p:cond delay="0"/>
                            </p:stCondLst>
                            <p:childTnLst>
                              <p:par>
                                <p:cTn id="108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83" dur="2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84" dur="2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5" dur="2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1"/>
                  </p:tgtEl>
                </p:cond>
              </p:nextCondLst>
            </p:seq>
            <p:seq concurrent="1" nextAc="seek">
              <p:cTn id="1086" restart="whenNotActive" fill="hold" evtFilter="cancelBubble" nodeType="interactiveSeq">
                <p:stCondLst>
                  <p:cond evt="onClick" delay="0">
                    <p:tgtEl>
                      <p:spTgt spid="7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87" fill="hold">
                      <p:stCondLst>
                        <p:cond delay="0"/>
                      </p:stCondLst>
                      <p:childTnLst>
                        <p:par>
                          <p:cTn id="1088" fill="hold">
                            <p:stCondLst>
                              <p:cond delay="0"/>
                            </p:stCondLst>
                            <p:childTnLst>
                              <p:par>
                                <p:cTn id="108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90" dur="2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91" dur="2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92" dur="2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2"/>
                  </p:tgtEl>
                </p:cond>
              </p:nextCondLst>
            </p:seq>
            <p:seq concurrent="1" nextAc="seek">
              <p:cTn id="1093" restart="whenNotActive" fill="hold" evtFilter="cancelBubble" nodeType="interactiveSeq">
                <p:stCondLst>
                  <p:cond evt="onClick" delay="0">
                    <p:tgtEl>
                      <p:spTgt spid="7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94" fill="hold">
                      <p:stCondLst>
                        <p:cond delay="0"/>
                      </p:stCondLst>
                      <p:childTnLst>
                        <p:par>
                          <p:cTn id="1095" fill="hold">
                            <p:stCondLst>
                              <p:cond delay="0"/>
                            </p:stCondLst>
                            <p:childTnLst>
                              <p:par>
                                <p:cTn id="109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97" dur="2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98" dur="2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99" dur="2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3"/>
                  </p:tgtEl>
                </p:cond>
              </p:nextCondLst>
            </p:seq>
            <p:seq concurrent="1" nextAc="seek">
              <p:cTn id="1100" restart="whenNotActive" fill="hold" evtFilter="cancelBubble" nodeType="interactiveSeq">
                <p:stCondLst>
                  <p:cond evt="onClick" delay="0">
                    <p:tgtEl>
                      <p:spTgt spid="7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01" fill="hold">
                      <p:stCondLst>
                        <p:cond delay="0"/>
                      </p:stCondLst>
                      <p:childTnLst>
                        <p:par>
                          <p:cTn id="1102" fill="hold">
                            <p:stCondLst>
                              <p:cond delay="0"/>
                            </p:stCondLst>
                            <p:childTnLst>
                              <p:par>
                                <p:cTn id="110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4" dur="2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05" dur="2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06" dur="2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4"/>
                  </p:tgtEl>
                </p:cond>
              </p:nextCondLst>
            </p:seq>
            <p:seq concurrent="1" nextAc="seek">
              <p:cTn id="1107" restart="whenNotActive" fill="hold" evtFilter="cancelBubble" nodeType="interactiveSeq">
                <p:stCondLst>
                  <p:cond evt="onClick" delay="0">
                    <p:tgtEl>
                      <p:spTgt spid="7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08" fill="hold">
                      <p:stCondLst>
                        <p:cond delay="0"/>
                      </p:stCondLst>
                      <p:childTnLst>
                        <p:par>
                          <p:cTn id="1109" fill="hold">
                            <p:stCondLst>
                              <p:cond delay="0"/>
                            </p:stCondLst>
                            <p:childTnLst>
                              <p:par>
                                <p:cTn id="111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11" dur="2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2" dur="2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13" dur="2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5"/>
                  </p:tgtEl>
                </p:cond>
              </p:nextCondLst>
            </p:seq>
            <p:seq concurrent="1" nextAc="seek">
              <p:cTn id="1114" restart="whenNotActive" fill="hold" evtFilter="cancelBubble" nodeType="interactiveSeq">
                <p:stCondLst>
                  <p:cond evt="onClick" delay="0">
                    <p:tgtEl>
                      <p:spTgt spid="7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5" fill="hold">
                      <p:stCondLst>
                        <p:cond delay="0"/>
                      </p:stCondLst>
                      <p:childTnLst>
                        <p:par>
                          <p:cTn id="1116" fill="hold">
                            <p:stCondLst>
                              <p:cond delay="0"/>
                            </p:stCondLst>
                            <p:childTnLst>
                              <p:par>
                                <p:cTn id="111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18" dur="2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9" dur="2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0" dur="2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6"/>
                  </p:tgtEl>
                </p:cond>
              </p:nextCondLst>
            </p:seq>
            <p:seq concurrent="1" nextAc="seek">
              <p:cTn id="1121" restart="whenNotActive" fill="hold" evtFilter="cancelBubble" nodeType="interactiveSeq">
                <p:stCondLst>
                  <p:cond evt="onClick" delay="0">
                    <p:tgtEl>
                      <p:spTgt spid="7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22" fill="hold">
                      <p:stCondLst>
                        <p:cond delay="0"/>
                      </p:stCondLst>
                      <p:childTnLst>
                        <p:par>
                          <p:cTn id="1123" fill="hold">
                            <p:stCondLst>
                              <p:cond delay="0"/>
                            </p:stCondLst>
                            <p:childTnLst>
                              <p:par>
                                <p:cTn id="112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25" dur="2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26" dur="2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7" dur="2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"/>
                  </p:tgtEl>
                </p:cond>
              </p:nextCondLst>
            </p:seq>
            <p:seq concurrent="1" nextAc="seek">
              <p:cTn id="1128" restart="whenNotActive" fill="hold" evtFilter="cancelBubble" nodeType="interactiveSeq">
                <p:stCondLst>
                  <p:cond evt="onClick" delay="0">
                    <p:tgtEl>
                      <p:spTgt spid="7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29" fill="hold">
                      <p:stCondLst>
                        <p:cond delay="0"/>
                      </p:stCondLst>
                      <p:childTnLst>
                        <p:par>
                          <p:cTn id="1130" fill="hold">
                            <p:stCondLst>
                              <p:cond delay="0"/>
                            </p:stCondLst>
                            <p:childTnLst>
                              <p:par>
                                <p:cTn id="113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32" dur="2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33" dur="2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34" dur="2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8"/>
                  </p:tgtEl>
                </p:cond>
              </p:nextCondLst>
            </p:seq>
            <p:seq concurrent="1" nextAc="seek">
              <p:cTn id="1135" restart="whenNotActive" fill="hold" evtFilter="cancelBubble" nodeType="interactiveSeq">
                <p:stCondLst>
                  <p:cond evt="onClick" delay="0">
                    <p:tgtEl>
                      <p:spTgt spid="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36" fill="hold">
                      <p:stCondLst>
                        <p:cond delay="0"/>
                      </p:stCondLst>
                      <p:childTnLst>
                        <p:par>
                          <p:cTn id="1137" fill="hold">
                            <p:stCondLst>
                              <p:cond delay="0"/>
                            </p:stCondLst>
                            <p:childTnLst>
                              <p:par>
                                <p:cTn id="113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39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40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1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9"/>
                  </p:tgtEl>
                </p:cond>
              </p:nextCondLst>
            </p:seq>
            <p:seq concurrent="1" nextAc="seek">
              <p:cTn id="1142" restart="whenNotActive" fill="hold" evtFilter="cancelBubble" nodeType="interactiveSeq">
                <p:stCondLst>
                  <p:cond evt="onClick" delay="0">
                    <p:tgtEl>
                      <p:spTgt spid="8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43" fill="hold">
                      <p:stCondLst>
                        <p:cond delay="0"/>
                      </p:stCondLst>
                      <p:childTnLst>
                        <p:par>
                          <p:cTn id="1144" fill="hold">
                            <p:stCondLst>
                              <p:cond delay="0"/>
                            </p:stCondLst>
                            <p:childTnLst>
                              <p:par>
                                <p:cTn id="114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6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47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8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0"/>
                  </p:tgtEl>
                </p:cond>
              </p:nextCondLst>
            </p:seq>
            <p:seq concurrent="1" nextAc="seek">
              <p:cTn id="1149" restart="whenNotActive" fill="hold" evtFilter="cancelBubble" nodeType="interactiveSeq">
                <p:stCondLst>
                  <p:cond evt="onClick" delay="0">
                    <p:tgtEl>
                      <p:spTgt spid="8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50" fill="hold">
                      <p:stCondLst>
                        <p:cond delay="0"/>
                      </p:stCondLst>
                      <p:childTnLst>
                        <p:par>
                          <p:cTn id="1151" fill="hold">
                            <p:stCondLst>
                              <p:cond delay="0"/>
                            </p:stCondLst>
                            <p:childTnLst>
                              <p:par>
                                <p:cTn id="115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53" dur="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4" dur="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55" dur="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1"/>
                  </p:tgtEl>
                </p:cond>
              </p:nextCondLst>
            </p:seq>
            <p:seq concurrent="1" nextAc="seek">
              <p:cTn id="1156" restart="whenNotActive" fill="hold" evtFilter="cancelBubble" nodeType="interactiveSeq">
                <p:stCondLst>
                  <p:cond evt="onClick" delay="0">
                    <p:tgtEl>
                      <p:spTgt spid="8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57" fill="hold">
                      <p:stCondLst>
                        <p:cond delay="0"/>
                      </p:stCondLst>
                      <p:childTnLst>
                        <p:par>
                          <p:cTn id="1158" fill="hold">
                            <p:stCondLst>
                              <p:cond delay="0"/>
                            </p:stCondLst>
                            <p:childTnLst>
                              <p:par>
                                <p:cTn id="115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60" dur="2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61" dur="2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2" dur="2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2"/>
                  </p:tgtEl>
                </p:cond>
              </p:nextCondLst>
            </p:seq>
            <p:seq concurrent="1" nextAc="seek">
              <p:cTn id="1163" restart="whenNotActive" fill="hold" evtFilter="cancelBubble" nodeType="interactiveSeq">
                <p:stCondLst>
                  <p:cond evt="onClick" delay="0">
                    <p:tgtEl>
                      <p:spTgt spid="8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64" fill="hold">
                      <p:stCondLst>
                        <p:cond delay="0"/>
                      </p:stCondLst>
                      <p:childTnLst>
                        <p:par>
                          <p:cTn id="1165" fill="hold">
                            <p:stCondLst>
                              <p:cond delay="0"/>
                            </p:stCondLst>
                            <p:childTnLst>
                              <p:par>
                                <p:cTn id="116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67" dur="2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68" dur="2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9" dur="2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3"/>
                  </p:tgtEl>
                </p:cond>
              </p:nextCondLst>
            </p:seq>
            <p:seq concurrent="1" nextAc="seek">
              <p:cTn id="1170" restart="whenNotActive" fill="hold" evtFilter="cancelBubble" nodeType="interactiveSeq">
                <p:stCondLst>
                  <p:cond evt="onClick" delay="0">
                    <p:tgtEl>
                      <p:spTgt spid="8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71" fill="hold">
                      <p:stCondLst>
                        <p:cond delay="0"/>
                      </p:stCondLst>
                      <p:childTnLst>
                        <p:par>
                          <p:cTn id="1172" fill="hold">
                            <p:stCondLst>
                              <p:cond delay="0"/>
                            </p:stCondLst>
                            <p:childTnLst>
                              <p:par>
                                <p:cTn id="117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74" dur="2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75" dur="2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76" dur="2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4"/>
                  </p:tgtEl>
                </p:cond>
              </p:nextCondLst>
            </p:seq>
            <p:seq concurrent="1" nextAc="seek">
              <p:cTn id="1177" restart="whenNotActive" fill="hold" evtFilter="cancelBubble" nodeType="interactiveSeq">
                <p:stCondLst>
                  <p:cond evt="onClick" delay="0">
                    <p:tgtEl>
                      <p:spTgt spid="8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78" fill="hold">
                      <p:stCondLst>
                        <p:cond delay="0"/>
                      </p:stCondLst>
                      <p:childTnLst>
                        <p:par>
                          <p:cTn id="1179" fill="hold">
                            <p:stCondLst>
                              <p:cond delay="0"/>
                            </p:stCondLst>
                            <p:childTnLst>
                              <p:par>
                                <p:cTn id="118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1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82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83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5"/>
                  </p:tgtEl>
                </p:cond>
              </p:nextCondLst>
            </p:seq>
            <p:seq concurrent="1" nextAc="seek">
              <p:cTn id="1184" restart="whenNotActive" fill="hold" evtFilter="cancelBubble" nodeType="interactiveSeq">
                <p:stCondLst>
                  <p:cond evt="onClick" delay="0">
                    <p:tgtEl>
                      <p:spTgt spid="8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85" fill="hold">
                      <p:stCondLst>
                        <p:cond delay="0"/>
                      </p:stCondLst>
                      <p:childTnLst>
                        <p:par>
                          <p:cTn id="1186" fill="hold">
                            <p:stCondLst>
                              <p:cond delay="0"/>
                            </p:stCondLst>
                            <p:childTnLst>
                              <p:par>
                                <p:cTn id="118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8" dur="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89" dur="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90" dur="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6"/>
                  </p:tgtEl>
                </p:cond>
              </p:nextCondLst>
            </p:seq>
            <p:seq concurrent="1" nextAc="seek">
              <p:cTn id="1191" restart="whenNotActive" fill="hold" evtFilter="cancelBubble" nodeType="interactiveSeq">
                <p:stCondLst>
                  <p:cond evt="onClick" delay="0">
                    <p:tgtEl>
                      <p:spTgt spid="8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92" fill="hold">
                      <p:stCondLst>
                        <p:cond delay="0"/>
                      </p:stCondLst>
                      <p:childTnLst>
                        <p:par>
                          <p:cTn id="1193" fill="hold">
                            <p:stCondLst>
                              <p:cond delay="0"/>
                            </p:stCondLst>
                            <p:childTnLst>
                              <p:par>
                                <p:cTn id="119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95" dur="2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6" dur="2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97" dur="2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7"/>
                  </p:tgtEl>
                </p:cond>
              </p:nextCondLst>
            </p:seq>
            <p:seq concurrent="1" nextAc="seek">
              <p:cTn id="1198" restart="whenNotActive" fill="hold" evtFilter="cancelBubble" nodeType="interactiveSeq">
                <p:stCondLst>
                  <p:cond evt="onClick" delay="0">
                    <p:tgtEl>
                      <p:spTgt spid="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99" fill="hold">
                      <p:stCondLst>
                        <p:cond delay="0"/>
                      </p:stCondLst>
                      <p:childTnLst>
                        <p:par>
                          <p:cTn id="1200" fill="hold">
                            <p:stCondLst>
                              <p:cond delay="0"/>
                            </p:stCondLst>
                            <p:childTnLst>
                              <p:par>
                                <p:cTn id="120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02" dur="2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03" dur="2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4" dur="2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8"/>
                  </p:tgtEl>
                </p:cond>
              </p:nextCondLst>
            </p:seq>
            <p:seq concurrent="1" nextAc="seek">
              <p:cTn id="1205" restart="whenNotActive" fill="hold" evtFilter="cancelBubble" nodeType="interactiveSeq">
                <p:stCondLst>
                  <p:cond evt="onClick" delay="0">
                    <p:tgtEl>
                      <p:spTgt spid="8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06" fill="hold">
                      <p:stCondLst>
                        <p:cond delay="0"/>
                      </p:stCondLst>
                      <p:childTnLst>
                        <p:par>
                          <p:cTn id="1207" fill="hold">
                            <p:stCondLst>
                              <p:cond delay="0"/>
                            </p:stCondLst>
                            <p:childTnLst>
                              <p:par>
                                <p:cTn id="120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09" dur="2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10" dur="2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11" dur="2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9"/>
                  </p:tgtEl>
                </p:cond>
              </p:nextCondLst>
            </p:seq>
            <p:seq concurrent="1" nextAc="seek">
              <p:cTn id="1212" restart="whenNotActive" fill="hold" evtFilter="cancelBubble" nodeType="interactiveSeq">
                <p:stCondLst>
                  <p:cond evt="onClick" delay="0">
                    <p:tgtEl>
                      <p:spTgt spid="9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13" fill="hold">
                      <p:stCondLst>
                        <p:cond delay="0"/>
                      </p:stCondLst>
                      <p:childTnLst>
                        <p:par>
                          <p:cTn id="1214" fill="hold">
                            <p:stCondLst>
                              <p:cond delay="0"/>
                            </p:stCondLst>
                            <p:childTnLst>
                              <p:par>
                                <p:cTn id="121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16" dur="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17" dur="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18" dur="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0"/>
                  </p:tgtEl>
                </p:cond>
              </p:nextCondLst>
            </p:seq>
            <p:seq concurrent="1" nextAc="seek">
              <p:cTn id="1219" restart="whenNotActive" fill="hold" evtFilter="cancelBubble" nodeType="interactiveSeq">
                <p:stCondLst>
                  <p:cond evt="onClick" delay="0">
                    <p:tgtEl>
                      <p:spTgt spid="9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20" fill="hold">
                      <p:stCondLst>
                        <p:cond delay="0"/>
                      </p:stCondLst>
                      <p:childTnLst>
                        <p:par>
                          <p:cTn id="1221" fill="hold">
                            <p:stCondLst>
                              <p:cond delay="0"/>
                            </p:stCondLst>
                            <p:childTnLst>
                              <p:par>
                                <p:cTn id="122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3" dur="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24" dur="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25" dur="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1"/>
                  </p:tgtEl>
                </p:cond>
              </p:nextCondLst>
            </p:seq>
            <p:seq concurrent="1" nextAc="seek">
              <p:cTn id="1226" restart="whenNotActive" fill="hold" evtFilter="cancelBubble" nodeType="interactiveSeq">
                <p:stCondLst>
                  <p:cond evt="onClick" delay="0">
                    <p:tgtEl>
                      <p:spTgt spid="9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27" fill="hold">
                      <p:stCondLst>
                        <p:cond delay="0"/>
                      </p:stCondLst>
                      <p:childTnLst>
                        <p:par>
                          <p:cTn id="1228" fill="hold">
                            <p:stCondLst>
                              <p:cond delay="0"/>
                            </p:stCondLst>
                            <p:childTnLst>
                              <p:par>
                                <p:cTn id="122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30" dur="2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1" dur="2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32" dur="2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2"/>
                  </p:tgtEl>
                </p:cond>
              </p:nextCondLst>
            </p:seq>
            <p:seq concurrent="1" nextAc="seek">
              <p:cTn id="1233" restart="whenNotActive" fill="hold" evtFilter="cancelBubble" nodeType="interactiveSeq">
                <p:stCondLst>
                  <p:cond evt="onClick" delay="0">
                    <p:tgtEl>
                      <p:spTgt spid="9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34" fill="hold">
                      <p:stCondLst>
                        <p:cond delay="0"/>
                      </p:stCondLst>
                      <p:childTnLst>
                        <p:par>
                          <p:cTn id="1235" fill="hold">
                            <p:stCondLst>
                              <p:cond delay="0"/>
                            </p:stCondLst>
                            <p:childTnLst>
                              <p:par>
                                <p:cTn id="123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37" dur="2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8" dur="2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39" dur="2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3"/>
                  </p:tgtEl>
                </p:cond>
              </p:nextCondLst>
            </p:seq>
            <p:seq concurrent="1" nextAc="seek">
              <p:cTn id="1240" restart="whenNotActive" fill="hold" evtFilter="cancelBubble" nodeType="interactiveSeq">
                <p:stCondLst>
                  <p:cond evt="onClick" delay="0">
                    <p:tgtEl>
                      <p:spTgt spid="9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41" fill="hold">
                      <p:stCondLst>
                        <p:cond delay="0"/>
                      </p:stCondLst>
                      <p:childTnLst>
                        <p:par>
                          <p:cTn id="1242" fill="hold">
                            <p:stCondLst>
                              <p:cond delay="0"/>
                            </p:stCondLst>
                            <p:childTnLst>
                              <p:par>
                                <p:cTn id="124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44" dur="2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45" dur="2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6" dur="2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4"/>
                  </p:tgtEl>
                </p:cond>
              </p:nextCondLst>
            </p:seq>
            <p:seq concurrent="1" nextAc="seek">
              <p:cTn id="1247" restart="whenNotActive" fill="hold" evtFilter="cancelBubble" nodeType="interactiveSeq">
                <p:stCondLst>
                  <p:cond evt="onClick" delay="0">
                    <p:tgtEl>
                      <p:spTgt spid="9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48" fill="hold">
                      <p:stCondLst>
                        <p:cond delay="0"/>
                      </p:stCondLst>
                      <p:childTnLst>
                        <p:par>
                          <p:cTn id="1249" fill="hold">
                            <p:stCondLst>
                              <p:cond delay="0"/>
                            </p:stCondLst>
                            <p:childTnLst>
                              <p:par>
                                <p:cTn id="125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51" dur="2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52" dur="2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53" dur="2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5"/>
                  </p:tgtEl>
                </p:cond>
              </p:nextCondLst>
            </p:seq>
            <p:seq concurrent="1" nextAc="seek">
              <p:cTn id="1254" restart="whenNotActive" fill="hold" evtFilter="cancelBubble" nodeType="interactiveSeq">
                <p:stCondLst>
                  <p:cond evt="onClick" delay="0">
                    <p:tgtEl>
                      <p:spTgt spid="9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55" fill="hold">
                      <p:stCondLst>
                        <p:cond delay="0"/>
                      </p:stCondLst>
                      <p:childTnLst>
                        <p:par>
                          <p:cTn id="1256" fill="hold">
                            <p:stCondLst>
                              <p:cond delay="0"/>
                            </p:stCondLst>
                            <p:childTnLst>
                              <p:par>
                                <p:cTn id="125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58" dur="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59" dur="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60" dur="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6"/>
                  </p:tgtEl>
                </p:cond>
              </p:nextCondLst>
            </p:seq>
            <p:seq concurrent="1" nextAc="seek">
              <p:cTn id="1261" restart="whenNotActive" fill="hold" evtFilter="cancelBubble" nodeType="interactiveSeq">
                <p:stCondLst>
                  <p:cond evt="onClick" delay="0">
                    <p:tgtEl>
                      <p:spTgt spid="9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62" fill="hold">
                      <p:stCondLst>
                        <p:cond delay="0"/>
                      </p:stCondLst>
                      <p:childTnLst>
                        <p:par>
                          <p:cTn id="1263" fill="hold">
                            <p:stCondLst>
                              <p:cond delay="0"/>
                            </p:stCondLst>
                            <p:childTnLst>
                              <p:par>
                                <p:cTn id="126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5" dur="2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66" dur="2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67" dur="2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7"/>
                  </p:tgtEl>
                </p:cond>
              </p:nextCondLst>
            </p:seq>
            <p:seq concurrent="1" nextAc="seek">
              <p:cTn id="1268" restart="whenNotActive" fill="hold" evtFilter="cancelBubble" nodeType="interactiveSeq">
                <p:stCondLst>
                  <p:cond evt="onClick" delay="0">
                    <p:tgtEl>
                      <p:spTgt spid="9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69" fill="hold">
                      <p:stCondLst>
                        <p:cond delay="0"/>
                      </p:stCondLst>
                      <p:childTnLst>
                        <p:par>
                          <p:cTn id="1270" fill="hold">
                            <p:stCondLst>
                              <p:cond delay="0"/>
                            </p:stCondLst>
                            <p:childTnLst>
                              <p:par>
                                <p:cTn id="127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72" dur="2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3" dur="2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74" dur="2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8"/>
                  </p:tgtEl>
                </p:cond>
              </p:nextCondLst>
            </p:seq>
            <p:seq concurrent="1" nextAc="seek">
              <p:cTn id="1275" restart="whenNotActive" fill="hold" evtFilter="cancelBubble" nodeType="interactiveSeq">
                <p:stCondLst>
                  <p:cond evt="onClick" delay="0">
                    <p:tgtEl>
                      <p:spTgt spid="9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76" fill="hold">
                      <p:stCondLst>
                        <p:cond delay="0"/>
                      </p:stCondLst>
                      <p:childTnLst>
                        <p:par>
                          <p:cTn id="1277" fill="hold">
                            <p:stCondLst>
                              <p:cond delay="0"/>
                            </p:stCondLst>
                            <p:childTnLst>
                              <p:par>
                                <p:cTn id="127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79" dur="2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80" dur="2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1" dur="2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9"/>
                  </p:tgtEl>
                </p:cond>
              </p:nextCondLst>
            </p:seq>
            <p:seq concurrent="1" nextAc="seek">
              <p:cTn id="1282" restart="whenNotActive" fill="hold" evtFilter="cancelBubble" nodeType="interactiveSeq">
                <p:stCondLst>
                  <p:cond evt="onClick" delay="0">
                    <p:tgtEl>
                      <p:spTgt spid="10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83" fill="hold">
                      <p:stCondLst>
                        <p:cond delay="0"/>
                      </p:stCondLst>
                      <p:childTnLst>
                        <p:par>
                          <p:cTn id="1284" fill="hold">
                            <p:stCondLst>
                              <p:cond delay="0"/>
                            </p:stCondLst>
                            <p:childTnLst>
                              <p:par>
                                <p:cTn id="128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86" dur="2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87" dur="2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8" dur="2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0"/>
                  </p:tgtEl>
                </p:cond>
              </p:nextCondLst>
            </p:seq>
            <p:seq concurrent="1" nextAc="seek">
              <p:cTn id="1289" restart="whenNotActive" fill="hold" evtFilter="cancelBubble" nodeType="interactiveSeq">
                <p:stCondLst>
                  <p:cond evt="onClick" delay="0">
                    <p:tgtEl>
                      <p:spTgt spid="10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0" fill="hold">
                      <p:stCondLst>
                        <p:cond delay="0"/>
                      </p:stCondLst>
                      <p:childTnLst>
                        <p:par>
                          <p:cTn id="1291" fill="hold">
                            <p:stCondLst>
                              <p:cond delay="0"/>
                            </p:stCondLst>
                            <p:childTnLst>
                              <p:par>
                                <p:cTn id="129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93" dur="2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94" dur="2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95" dur="2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1"/>
                  </p:tgtEl>
                </p:cond>
              </p:nextCondLst>
            </p:seq>
            <p:seq concurrent="1" nextAc="seek">
              <p:cTn id="1296" restart="whenNotActive" fill="hold" evtFilter="cancelBubble" nodeType="interactiveSeq">
                <p:stCondLst>
                  <p:cond evt="onClick" delay="0">
                    <p:tgtEl>
                      <p:spTgt spid="10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7" fill="hold">
                      <p:stCondLst>
                        <p:cond delay="0"/>
                      </p:stCondLst>
                      <p:childTnLst>
                        <p:par>
                          <p:cTn id="1298" fill="hold">
                            <p:stCondLst>
                              <p:cond delay="0"/>
                            </p:stCondLst>
                            <p:childTnLst>
                              <p:par>
                                <p:cTn id="129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0" dur="2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01" dur="2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02" dur="2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2"/>
                  </p:tgtEl>
                </p:cond>
              </p:nextCondLst>
            </p:seq>
            <p:seq concurrent="1" nextAc="seek">
              <p:cTn id="1303" restart="whenNotActive" fill="hold" evtFilter="cancelBubble" nodeType="interactiveSeq">
                <p:stCondLst>
                  <p:cond evt="onClick" delay="0">
                    <p:tgtEl>
                      <p:spTgt spid="10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04" fill="hold">
                      <p:stCondLst>
                        <p:cond delay="0"/>
                      </p:stCondLst>
                      <p:childTnLst>
                        <p:par>
                          <p:cTn id="1305" fill="hold">
                            <p:stCondLst>
                              <p:cond delay="0"/>
                            </p:stCondLst>
                            <p:childTnLst>
                              <p:par>
                                <p:cTn id="130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7" dur="2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08" dur="2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09" dur="2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3"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Who am I?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802010" cy="3678303"/>
          </a:xfrm>
        </p:spPr>
        <p:txBody>
          <a:bodyPr/>
          <a:lstStyle/>
          <a:p>
            <a:r>
              <a:rPr lang="en-AU" dirty="0" smtClean="0"/>
              <a:t>Alex Tritt</a:t>
            </a:r>
          </a:p>
          <a:p>
            <a:r>
              <a:rPr lang="en-AU" dirty="0" smtClean="0"/>
              <a:t>Experimental physics PhD student at Monash University</a:t>
            </a:r>
          </a:p>
          <a:p>
            <a:pPr lvl="1"/>
            <a:r>
              <a:rPr lang="en-AU" dirty="0" smtClean="0"/>
              <a:t>Working in quantum sensing (quantum tech)</a:t>
            </a:r>
          </a:p>
          <a:p>
            <a:pPr lvl="1"/>
            <a:r>
              <a:rPr lang="en-AU" dirty="0" smtClean="0"/>
              <a:t>Supervised by experimental physicist Lincoln Turner and applied mathematician James </a:t>
            </a:r>
            <a:r>
              <a:rPr lang="en-AU" dirty="0" err="1" smtClean="0"/>
              <a:t>Saunderson</a:t>
            </a:r>
            <a:endParaRPr lang="en-AU" dirty="0" smtClean="0"/>
          </a:p>
          <a:p>
            <a:r>
              <a:rPr lang="en-AU" dirty="0" smtClean="0"/>
              <a:t>Know machine learning “proper” from a course in undergrad 4 years ago</a:t>
            </a:r>
            <a:endParaRPr lang="en-AU" dirty="0"/>
          </a:p>
        </p:txBody>
      </p:sp>
      <p:pic>
        <p:nvPicPr>
          <p:cNvPr id="1026" name="Picture 2" descr="Profile photo for Alex Trit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6875" y="1874269"/>
            <a:ext cx="2963958" cy="2963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DA60DE-1841-E3B0-44D5-17D2C2476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3203" y="3404198"/>
            <a:ext cx="1714500" cy="1714500"/>
          </a:xfrm>
          <a:prstGeom prst="rect">
            <a:avLst/>
          </a:prstGeom>
        </p:spPr>
      </p:pic>
      <p:pic>
        <p:nvPicPr>
          <p:cNvPr id="6" name="Picture 8" descr="Lincoln Turner">
            <a:extLst>
              <a:ext uri="{FF2B5EF4-FFF2-40B4-BE49-F238E27FC236}">
                <a16:creationId xmlns:a16="http://schemas.microsoft.com/office/drawing/2014/main" id="{9293A1B0-A5B9-4C73-A46D-AA67B38D8C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917" b="97917" l="1667" r="95556">
                        <a14:foregroundMark x1="54444" y1="20000" x2="46667" y2="8333"/>
                        <a14:foregroundMark x1="66667" y1="80000" x2="88889" y2="86667"/>
                        <a14:foregroundMark x1="80000" y1="87500" x2="27778" y2="94583"/>
                        <a14:foregroundMark x1="93889" y1="87500" x2="81111" y2="98333"/>
                        <a14:foregroundMark x1="96111" y1="87500" x2="96111" y2="96250"/>
                        <a14:foregroundMark x1="38889" y1="42083" x2="34444" y2="41667"/>
                        <a14:foregroundMark x1="32778" y1="68750" x2="8333" y2="89167"/>
                        <a14:foregroundMark x1="8333" y1="89167" x2="35000" y2="97917"/>
                        <a14:foregroundMark x1="9444" y1="88750" x2="1667" y2="954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572"/>
          <a:stretch/>
        </p:blipFill>
        <p:spPr bwMode="auto">
          <a:xfrm>
            <a:off x="8396875" y="4996542"/>
            <a:ext cx="1447801" cy="1861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James Saunderson">
            <a:extLst>
              <a:ext uri="{FF2B5EF4-FFF2-40B4-BE49-F238E27FC236}">
                <a16:creationId xmlns:a16="http://schemas.microsoft.com/office/drawing/2014/main" id="{1096C6F6-6B79-6FC7-2686-E52DD6E54F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000" b="80500" l="15897" r="85128">
                        <a14:foregroundMark x1="49231" y1="47000" x2="45641" y2="47000"/>
                        <a14:foregroundMark x1="54359" y1="62000" x2="36410" y2="74000"/>
                        <a14:foregroundMark x1="36410" y1="74000" x2="26154" y2="75500"/>
                        <a14:foregroundMark x1="41026" y1="75000" x2="68718" y2="76000"/>
                        <a14:foregroundMark x1="68718" y1="76000" x2="53333" y2="63500"/>
                        <a14:foregroundMark x1="53333" y1="63500" x2="52308" y2="63500"/>
                        <a14:foregroundMark x1="65128" y1="70000" x2="71795" y2="74000"/>
                        <a14:foregroundMark x1="68205" y1="71500" x2="17436" y2="80500"/>
                        <a14:foregroundMark x1="61538" y1="36000" x2="56410" y2="19000"/>
                        <a14:foregroundMark x1="56410" y1="19000" x2="36923" y2="10000"/>
                        <a14:foregroundMark x1="36923" y1="10000" x2="33333" y2="13500"/>
                        <a14:foregroundMark x1="46154" y1="7500" x2="41538" y2="7000"/>
                        <a14:foregroundMark x1="66154" y1="68500" x2="85641" y2="78000"/>
                        <a14:foregroundMark x1="85641" y1="78000" x2="85641" y2="78000"/>
                        <a14:foregroundMark x1="32308" y1="72500" x2="15897" y2="78500"/>
                        <a14:backgroundMark x1="65128" y1="56000" x2="65641" y2="47000"/>
                        <a14:backgroundMark x1="69744" y1="64000" x2="66667" y2="62000"/>
                        <a14:backgroundMark x1="63590" y1="53500" x2="68718" y2="40000"/>
                        <a14:backgroundMark x1="67179" y1="40500" x2="63077" y2="57500"/>
                        <a14:backgroundMark x1="58462" y1="7000" x2="58462" y2="9000"/>
                        <a14:backgroundMark x1="68718" y1="15500" x2="69231" y2="3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560" t="4857" r="26447" b="23143"/>
          <a:stretch/>
        </p:blipFill>
        <p:spPr bwMode="auto">
          <a:xfrm>
            <a:off x="10182059" y="4903889"/>
            <a:ext cx="1428749" cy="1954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857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 45"/>
          <p:cNvSpPr/>
          <p:nvPr/>
        </p:nvSpPr>
        <p:spPr>
          <a:xfrm>
            <a:off x="6125592" y="3052921"/>
            <a:ext cx="4935985" cy="2326947"/>
          </a:xfrm>
          <a:custGeom>
            <a:avLst/>
            <a:gdLst>
              <a:gd name="connsiteX0" fmla="*/ 0 w 4935985"/>
              <a:gd name="connsiteY0" fmla="*/ 18753 h 2326947"/>
              <a:gd name="connsiteX1" fmla="*/ 585926 w 4935985"/>
              <a:gd name="connsiteY1" fmla="*/ 18753 h 2326947"/>
              <a:gd name="connsiteX2" fmla="*/ 621437 w 4935985"/>
              <a:gd name="connsiteY2" fmla="*/ 27630 h 2326947"/>
              <a:gd name="connsiteX3" fmla="*/ 683581 w 4935985"/>
              <a:gd name="connsiteY3" fmla="*/ 45386 h 2326947"/>
              <a:gd name="connsiteX4" fmla="*/ 736847 w 4935985"/>
              <a:gd name="connsiteY4" fmla="*/ 80896 h 2326947"/>
              <a:gd name="connsiteX5" fmla="*/ 763480 w 4935985"/>
              <a:gd name="connsiteY5" fmla="*/ 89774 h 2326947"/>
              <a:gd name="connsiteX6" fmla="*/ 816746 w 4935985"/>
              <a:gd name="connsiteY6" fmla="*/ 125285 h 2326947"/>
              <a:gd name="connsiteX7" fmla="*/ 878890 w 4935985"/>
              <a:gd name="connsiteY7" fmla="*/ 143040 h 2326947"/>
              <a:gd name="connsiteX8" fmla="*/ 923278 w 4935985"/>
              <a:gd name="connsiteY8" fmla="*/ 178551 h 2326947"/>
              <a:gd name="connsiteX9" fmla="*/ 958789 w 4935985"/>
              <a:gd name="connsiteY9" fmla="*/ 187429 h 2326947"/>
              <a:gd name="connsiteX10" fmla="*/ 985422 w 4935985"/>
              <a:gd name="connsiteY10" fmla="*/ 205184 h 2326947"/>
              <a:gd name="connsiteX11" fmla="*/ 1012055 w 4935985"/>
              <a:gd name="connsiteY11" fmla="*/ 214062 h 2326947"/>
              <a:gd name="connsiteX12" fmla="*/ 1065321 w 4935985"/>
              <a:gd name="connsiteY12" fmla="*/ 249572 h 2326947"/>
              <a:gd name="connsiteX13" fmla="*/ 1083076 w 4935985"/>
              <a:gd name="connsiteY13" fmla="*/ 267328 h 2326947"/>
              <a:gd name="connsiteX14" fmla="*/ 1109709 w 4935985"/>
              <a:gd name="connsiteY14" fmla="*/ 276205 h 2326947"/>
              <a:gd name="connsiteX15" fmla="*/ 1154097 w 4935985"/>
              <a:gd name="connsiteY15" fmla="*/ 320594 h 2326947"/>
              <a:gd name="connsiteX16" fmla="*/ 1189608 w 4935985"/>
              <a:gd name="connsiteY16" fmla="*/ 364982 h 2326947"/>
              <a:gd name="connsiteX17" fmla="*/ 1198486 w 4935985"/>
              <a:gd name="connsiteY17" fmla="*/ 391615 h 2326947"/>
              <a:gd name="connsiteX18" fmla="*/ 1233996 w 4935985"/>
              <a:gd name="connsiteY18" fmla="*/ 453759 h 2326947"/>
              <a:gd name="connsiteX19" fmla="*/ 1260629 w 4935985"/>
              <a:gd name="connsiteY19" fmla="*/ 515902 h 2326947"/>
              <a:gd name="connsiteX20" fmla="*/ 1278385 w 4935985"/>
              <a:gd name="connsiteY20" fmla="*/ 542535 h 2326947"/>
              <a:gd name="connsiteX21" fmla="*/ 1296140 w 4935985"/>
              <a:gd name="connsiteY21" fmla="*/ 560291 h 2326947"/>
              <a:gd name="connsiteX22" fmla="*/ 1322773 w 4935985"/>
              <a:gd name="connsiteY22" fmla="*/ 622434 h 2326947"/>
              <a:gd name="connsiteX23" fmla="*/ 1340528 w 4935985"/>
              <a:gd name="connsiteY23" fmla="*/ 657945 h 2326947"/>
              <a:gd name="connsiteX24" fmla="*/ 1349406 w 4935985"/>
              <a:gd name="connsiteY24" fmla="*/ 693456 h 2326947"/>
              <a:gd name="connsiteX25" fmla="*/ 1367161 w 4935985"/>
              <a:gd name="connsiteY25" fmla="*/ 746722 h 2326947"/>
              <a:gd name="connsiteX26" fmla="*/ 1376039 w 4935985"/>
              <a:gd name="connsiteY26" fmla="*/ 773355 h 2326947"/>
              <a:gd name="connsiteX27" fmla="*/ 1393794 w 4935985"/>
              <a:gd name="connsiteY27" fmla="*/ 799988 h 2326947"/>
              <a:gd name="connsiteX28" fmla="*/ 1420427 w 4935985"/>
              <a:gd name="connsiteY28" fmla="*/ 897642 h 2326947"/>
              <a:gd name="connsiteX29" fmla="*/ 1429305 w 4935985"/>
              <a:gd name="connsiteY29" fmla="*/ 924275 h 2326947"/>
              <a:gd name="connsiteX30" fmla="*/ 1447060 w 4935985"/>
              <a:gd name="connsiteY30" fmla="*/ 950908 h 2326947"/>
              <a:gd name="connsiteX31" fmla="*/ 1482571 w 4935985"/>
              <a:gd name="connsiteY31" fmla="*/ 1048562 h 2326947"/>
              <a:gd name="connsiteX32" fmla="*/ 1500326 w 4935985"/>
              <a:gd name="connsiteY32" fmla="*/ 1128462 h 2326947"/>
              <a:gd name="connsiteX33" fmla="*/ 1518082 w 4935985"/>
              <a:gd name="connsiteY33" fmla="*/ 1181728 h 2326947"/>
              <a:gd name="connsiteX34" fmla="*/ 1526959 w 4935985"/>
              <a:gd name="connsiteY34" fmla="*/ 1208361 h 2326947"/>
              <a:gd name="connsiteX35" fmla="*/ 1535837 w 4935985"/>
              <a:gd name="connsiteY35" fmla="*/ 1234994 h 2326947"/>
              <a:gd name="connsiteX36" fmla="*/ 1544715 w 4935985"/>
              <a:gd name="connsiteY36" fmla="*/ 1270504 h 2326947"/>
              <a:gd name="connsiteX37" fmla="*/ 1562470 w 4935985"/>
              <a:gd name="connsiteY37" fmla="*/ 1306015 h 2326947"/>
              <a:gd name="connsiteX38" fmla="*/ 1580225 w 4935985"/>
              <a:gd name="connsiteY38" fmla="*/ 1394792 h 2326947"/>
              <a:gd name="connsiteX39" fmla="*/ 1597981 w 4935985"/>
              <a:gd name="connsiteY39" fmla="*/ 1448058 h 2326947"/>
              <a:gd name="connsiteX40" fmla="*/ 1606858 w 4935985"/>
              <a:gd name="connsiteY40" fmla="*/ 1474691 h 2326947"/>
              <a:gd name="connsiteX41" fmla="*/ 1615736 w 4935985"/>
              <a:gd name="connsiteY41" fmla="*/ 1501324 h 2326947"/>
              <a:gd name="connsiteX42" fmla="*/ 1651247 w 4935985"/>
              <a:gd name="connsiteY42" fmla="*/ 1554590 h 2326947"/>
              <a:gd name="connsiteX43" fmla="*/ 1695635 w 4935985"/>
              <a:gd name="connsiteY43" fmla="*/ 1652244 h 2326947"/>
              <a:gd name="connsiteX44" fmla="*/ 1713391 w 4935985"/>
              <a:gd name="connsiteY44" fmla="*/ 1687755 h 2326947"/>
              <a:gd name="connsiteX45" fmla="*/ 1722268 w 4935985"/>
              <a:gd name="connsiteY45" fmla="*/ 1714388 h 2326947"/>
              <a:gd name="connsiteX46" fmla="*/ 1784412 w 4935985"/>
              <a:gd name="connsiteY46" fmla="*/ 1794287 h 2326947"/>
              <a:gd name="connsiteX47" fmla="*/ 1819923 w 4935985"/>
              <a:gd name="connsiteY47" fmla="*/ 1838675 h 2326947"/>
              <a:gd name="connsiteX48" fmla="*/ 1873189 w 4935985"/>
              <a:gd name="connsiteY48" fmla="*/ 1874186 h 2326947"/>
              <a:gd name="connsiteX49" fmla="*/ 1926455 w 4935985"/>
              <a:gd name="connsiteY49" fmla="*/ 1900819 h 2326947"/>
              <a:gd name="connsiteX50" fmla="*/ 1953088 w 4935985"/>
              <a:gd name="connsiteY50" fmla="*/ 1918574 h 2326947"/>
              <a:gd name="connsiteX51" fmla="*/ 2006354 w 4935985"/>
              <a:gd name="connsiteY51" fmla="*/ 1936329 h 2326947"/>
              <a:gd name="connsiteX52" fmla="*/ 2032987 w 4935985"/>
              <a:gd name="connsiteY52" fmla="*/ 1945207 h 2326947"/>
              <a:gd name="connsiteX53" fmla="*/ 2059620 w 4935985"/>
              <a:gd name="connsiteY53" fmla="*/ 1927452 h 2326947"/>
              <a:gd name="connsiteX54" fmla="*/ 2104008 w 4935985"/>
              <a:gd name="connsiteY54" fmla="*/ 1891941 h 2326947"/>
              <a:gd name="connsiteX55" fmla="*/ 2121763 w 4935985"/>
              <a:gd name="connsiteY55" fmla="*/ 1865308 h 2326947"/>
              <a:gd name="connsiteX56" fmla="*/ 2166152 w 4935985"/>
              <a:gd name="connsiteY56" fmla="*/ 1820920 h 2326947"/>
              <a:gd name="connsiteX57" fmla="*/ 2175029 w 4935985"/>
              <a:gd name="connsiteY57" fmla="*/ 1794287 h 2326947"/>
              <a:gd name="connsiteX58" fmla="*/ 2192785 w 4935985"/>
              <a:gd name="connsiteY58" fmla="*/ 1767654 h 2326947"/>
              <a:gd name="connsiteX59" fmla="*/ 2201662 w 4935985"/>
              <a:gd name="connsiteY59" fmla="*/ 1732143 h 2326947"/>
              <a:gd name="connsiteX60" fmla="*/ 2210540 w 4935985"/>
              <a:gd name="connsiteY60" fmla="*/ 1368159 h 2326947"/>
              <a:gd name="connsiteX61" fmla="*/ 2219418 w 4935985"/>
              <a:gd name="connsiteY61" fmla="*/ 1306015 h 2326947"/>
              <a:gd name="connsiteX62" fmla="*/ 2228295 w 4935985"/>
              <a:gd name="connsiteY62" fmla="*/ 1217238 h 2326947"/>
              <a:gd name="connsiteX63" fmla="*/ 2246051 w 4935985"/>
              <a:gd name="connsiteY63" fmla="*/ 1137339 h 2326947"/>
              <a:gd name="connsiteX64" fmla="*/ 2254928 w 4935985"/>
              <a:gd name="connsiteY64" fmla="*/ 1092951 h 2326947"/>
              <a:gd name="connsiteX65" fmla="*/ 2272684 w 4935985"/>
              <a:gd name="connsiteY65" fmla="*/ 1039685 h 2326947"/>
              <a:gd name="connsiteX66" fmla="*/ 2281561 w 4935985"/>
              <a:gd name="connsiteY66" fmla="*/ 1013052 h 2326947"/>
              <a:gd name="connsiteX67" fmla="*/ 2290439 w 4935985"/>
              <a:gd name="connsiteY67" fmla="*/ 977541 h 2326947"/>
              <a:gd name="connsiteX68" fmla="*/ 2299317 w 4935985"/>
              <a:gd name="connsiteY68" fmla="*/ 950908 h 2326947"/>
              <a:gd name="connsiteX69" fmla="*/ 2325950 w 4935985"/>
              <a:gd name="connsiteY69" fmla="*/ 844376 h 2326947"/>
              <a:gd name="connsiteX70" fmla="*/ 2343705 w 4935985"/>
              <a:gd name="connsiteY70" fmla="*/ 782232 h 2326947"/>
              <a:gd name="connsiteX71" fmla="*/ 2361460 w 4935985"/>
              <a:gd name="connsiteY71" fmla="*/ 755599 h 2326947"/>
              <a:gd name="connsiteX72" fmla="*/ 2388093 w 4935985"/>
              <a:gd name="connsiteY72" fmla="*/ 649067 h 2326947"/>
              <a:gd name="connsiteX73" fmla="*/ 2396971 w 4935985"/>
              <a:gd name="connsiteY73" fmla="*/ 613557 h 2326947"/>
              <a:gd name="connsiteX74" fmla="*/ 2414726 w 4935985"/>
              <a:gd name="connsiteY74" fmla="*/ 560291 h 2326947"/>
              <a:gd name="connsiteX75" fmla="*/ 2432482 w 4935985"/>
              <a:gd name="connsiteY75" fmla="*/ 498147 h 2326947"/>
              <a:gd name="connsiteX76" fmla="*/ 2441359 w 4935985"/>
              <a:gd name="connsiteY76" fmla="*/ 462636 h 2326947"/>
              <a:gd name="connsiteX77" fmla="*/ 2459115 w 4935985"/>
              <a:gd name="connsiteY77" fmla="*/ 427126 h 2326947"/>
              <a:gd name="connsiteX78" fmla="*/ 2476870 w 4935985"/>
              <a:gd name="connsiteY78" fmla="*/ 364982 h 2326947"/>
              <a:gd name="connsiteX79" fmla="*/ 2503503 w 4935985"/>
              <a:gd name="connsiteY79" fmla="*/ 338349 h 2326947"/>
              <a:gd name="connsiteX80" fmla="*/ 2530136 w 4935985"/>
              <a:gd name="connsiteY80" fmla="*/ 285083 h 2326947"/>
              <a:gd name="connsiteX81" fmla="*/ 2556769 w 4935985"/>
              <a:gd name="connsiteY81" fmla="*/ 276205 h 2326947"/>
              <a:gd name="connsiteX82" fmla="*/ 2618913 w 4935985"/>
              <a:gd name="connsiteY82" fmla="*/ 293961 h 2326947"/>
              <a:gd name="connsiteX83" fmla="*/ 2681057 w 4935985"/>
              <a:gd name="connsiteY83" fmla="*/ 338349 h 2326947"/>
              <a:gd name="connsiteX84" fmla="*/ 2707690 w 4935985"/>
              <a:gd name="connsiteY84" fmla="*/ 364982 h 2326947"/>
              <a:gd name="connsiteX85" fmla="*/ 2743200 w 4935985"/>
              <a:gd name="connsiteY85" fmla="*/ 391615 h 2326947"/>
              <a:gd name="connsiteX86" fmla="*/ 2760956 w 4935985"/>
              <a:gd name="connsiteY86" fmla="*/ 409370 h 2326947"/>
              <a:gd name="connsiteX87" fmla="*/ 2787589 w 4935985"/>
              <a:gd name="connsiteY87" fmla="*/ 418248 h 2326947"/>
              <a:gd name="connsiteX88" fmla="*/ 2858610 w 4935985"/>
              <a:gd name="connsiteY88" fmla="*/ 480392 h 2326947"/>
              <a:gd name="connsiteX89" fmla="*/ 2894121 w 4935985"/>
              <a:gd name="connsiteY89" fmla="*/ 533658 h 2326947"/>
              <a:gd name="connsiteX90" fmla="*/ 2920754 w 4935985"/>
              <a:gd name="connsiteY90" fmla="*/ 560291 h 2326947"/>
              <a:gd name="connsiteX91" fmla="*/ 2947387 w 4935985"/>
              <a:gd name="connsiteY91" fmla="*/ 622434 h 2326947"/>
              <a:gd name="connsiteX92" fmla="*/ 2965142 w 4935985"/>
              <a:gd name="connsiteY92" fmla="*/ 657945 h 2326947"/>
              <a:gd name="connsiteX93" fmla="*/ 2974020 w 4935985"/>
              <a:gd name="connsiteY93" fmla="*/ 684578 h 2326947"/>
              <a:gd name="connsiteX94" fmla="*/ 3000653 w 4935985"/>
              <a:gd name="connsiteY94" fmla="*/ 711211 h 2326947"/>
              <a:gd name="connsiteX95" fmla="*/ 3018408 w 4935985"/>
              <a:gd name="connsiteY95" fmla="*/ 782232 h 2326947"/>
              <a:gd name="connsiteX96" fmla="*/ 3036163 w 4935985"/>
              <a:gd name="connsiteY96" fmla="*/ 817743 h 2326947"/>
              <a:gd name="connsiteX97" fmla="*/ 3071674 w 4935985"/>
              <a:gd name="connsiteY97" fmla="*/ 853254 h 2326947"/>
              <a:gd name="connsiteX98" fmla="*/ 3169328 w 4935985"/>
              <a:gd name="connsiteY98" fmla="*/ 799988 h 2326947"/>
              <a:gd name="connsiteX99" fmla="*/ 3204839 w 4935985"/>
              <a:gd name="connsiteY99" fmla="*/ 782232 h 2326947"/>
              <a:gd name="connsiteX100" fmla="*/ 3258105 w 4935985"/>
              <a:gd name="connsiteY100" fmla="*/ 728966 h 2326947"/>
              <a:gd name="connsiteX101" fmla="*/ 3320249 w 4935985"/>
              <a:gd name="connsiteY101" fmla="*/ 675700 h 2326947"/>
              <a:gd name="connsiteX102" fmla="*/ 3338004 w 4935985"/>
              <a:gd name="connsiteY102" fmla="*/ 622434 h 2326947"/>
              <a:gd name="connsiteX103" fmla="*/ 3346882 w 4935985"/>
              <a:gd name="connsiteY103" fmla="*/ 595801 h 2326947"/>
              <a:gd name="connsiteX104" fmla="*/ 3355759 w 4935985"/>
              <a:gd name="connsiteY104" fmla="*/ 560291 h 2326947"/>
              <a:gd name="connsiteX105" fmla="*/ 3426781 w 4935985"/>
              <a:gd name="connsiteY105" fmla="*/ 498147 h 2326947"/>
              <a:gd name="connsiteX106" fmla="*/ 3506680 w 4935985"/>
              <a:gd name="connsiteY106" fmla="*/ 515902 h 2326947"/>
              <a:gd name="connsiteX107" fmla="*/ 3542191 w 4935985"/>
              <a:gd name="connsiteY107" fmla="*/ 578046 h 2326947"/>
              <a:gd name="connsiteX108" fmla="*/ 3568824 w 4935985"/>
              <a:gd name="connsiteY108" fmla="*/ 640190 h 2326947"/>
              <a:gd name="connsiteX109" fmla="*/ 3595457 w 4935985"/>
              <a:gd name="connsiteY109" fmla="*/ 728966 h 2326947"/>
              <a:gd name="connsiteX110" fmla="*/ 3613212 w 4935985"/>
              <a:gd name="connsiteY110" fmla="*/ 791110 h 2326947"/>
              <a:gd name="connsiteX111" fmla="*/ 3622090 w 4935985"/>
              <a:gd name="connsiteY111" fmla="*/ 879887 h 2326947"/>
              <a:gd name="connsiteX112" fmla="*/ 3639845 w 4935985"/>
              <a:gd name="connsiteY112" fmla="*/ 995296 h 2326947"/>
              <a:gd name="connsiteX113" fmla="*/ 3657600 w 4935985"/>
              <a:gd name="connsiteY113" fmla="*/ 1084073 h 2326947"/>
              <a:gd name="connsiteX114" fmla="*/ 3684233 w 4935985"/>
              <a:gd name="connsiteY114" fmla="*/ 1199483 h 2326947"/>
              <a:gd name="connsiteX115" fmla="*/ 3693111 w 4935985"/>
              <a:gd name="connsiteY115" fmla="*/ 1226116 h 2326947"/>
              <a:gd name="connsiteX116" fmla="*/ 3701989 w 4935985"/>
              <a:gd name="connsiteY116" fmla="*/ 1306015 h 2326947"/>
              <a:gd name="connsiteX117" fmla="*/ 3710866 w 4935985"/>
              <a:gd name="connsiteY117" fmla="*/ 1332648 h 2326947"/>
              <a:gd name="connsiteX118" fmla="*/ 3746377 w 4935985"/>
              <a:gd name="connsiteY118" fmla="*/ 1403669 h 2326947"/>
              <a:gd name="connsiteX119" fmla="*/ 3790765 w 4935985"/>
              <a:gd name="connsiteY119" fmla="*/ 1545712 h 2326947"/>
              <a:gd name="connsiteX120" fmla="*/ 3808521 w 4935985"/>
              <a:gd name="connsiteY120" fmla="*/ 1598978 h 2326947"/>
              <a:gd name="connsiteX121" fmla="*/ 3817398 w 4935985"/>
              <a:gd name="connsiteY121" fmla="*/ 1634489 h 2326947"/>
              <a:gd name="connsiteX122" fmla="*/ 3861787 w 4935985"/>
              <a:gd name="connsiteY122" fmla="*/ 1705510 h 2326947"/>
              <a:gd name="connsiteX123" fmla="*/ 3888420 w 4935985"/>
              <a:gd name="connsiteY123" fmla="*/ 1741021 h 2326947"/>
              <a:gd name="connsiteX124" fmla="*/ 3923930 w 4935985"/>
              <a:gd name="connsiteY124" fmla="*/ 1803164 h 2326947"/>
              <a:gd name="connsiteX125" fmla="*/ 3941686 w 4935985"/>
              <a:gd name="connsiteY125" fmla="*/ 1820920 h 2326947"/>
              <a:gd name="connsiteX126" fmla="*/ 3959441 w 4935985"/>
              <a:gd name="connsiteY126" fmla="*/ 1847553 h 2326947"/>
              <a:gd name="connsiteX127" fmla="*/ 4003829 w 4935985"/>
              <a:gd name="connsiteY127" fmla="*/ 1891941 h 2326947"/>
              <a:gd name="connsiteX128" fmla="*/ 4039340 w 4935985"/>
              <a:gd name="connsiteY128" fmla="*/ 1962962 h 2326947"/>
              <a:gd name="connsiteX129" fmla="*/ 4057095 w 4935985"/>
              <a:gd name="connsiteY129" fmla="*/ 1980718 h 2326947"/>
              <a:gd name="connsiteX130" fmla="*/ 4101484 w 4935985"/>
              <a:gd name="connsiteY130" fmla="*/ 2033984 h 2326947"/>
              <a:gd name="connsiteX131" fmla="*/ 4128117 w 4935985"/>
              <a:gd name="connsiteY131" fmla="*/ 2051739 h 2326947"/>
              <a:gd name="connsiteX132" fmla="*/ 4163627 w 4935985"/>
              <a:gd name="connsiteY132" fmla="*/ 2096128 h 2326947"/>
              <a:gd name="connsiteX133" fmla="*/ 4208016 w 4935985"/>
              <a:gd name="connsiteY133" fmla="*/ 2140516 h 2326947"/>
              <a:gd name="connsiteX134" fmla="*/ 4234649 w 4935985"/>
              <a:gd name="connsiteY134" fmla="*/ 2167149 h 2326947"/>
              <a:gd name="connsiteX135" fmla="*/ 4270159 w 4935985"/>
              <a:gd name="connsiteY135" fmla="*/ 2176027 h 2326947"/>
              <a:gd name="connsiteX136" fmla="*/ 4341181 w 4935985"/>
              <a:gd name="connsiteY136" fmla="*/ 2238170 h 2326947"/>
              <a:gd name="connsiteX137" fmla="*/ 4376691 w 4935985"/>
              <a:gd name="connsiteY137" fmla="*/ 2247048 h 2326947"/>
              <a:gd name="connsiteX138" fmla="*/ 4447713 w 4935985"/>
              <a:gd name="connsiteY138" fmla="*/ 2264803 h 2326947"/>
              <a:gd name="connsiteX139" fmla="*/ 4483224 w 4935985"/>
              <a:gd name="connsiteY139" fmla="*/ 2273681 h 2326947"/>
              <a:gd name="connsiteX140" fmla="*/ 4607511 w 4935985"/>
              <a:gd name="connsiteY140" fmla="*/ 2282559 h 2326947"/>
              <a:gd name="connsiteX141" fmla="*/ 4678532 w 4935985"/>
              <a:gd name="connsiteY141" fmla="*/ 2291436 h 2326947"/>
              <a:gd name="connsiteX142" fmla="*/ 4802820 w 4935985"/>
              <a:gd name="connsiteY142" fmla="*/ 2300314 h 2326947"/>
              <a:gd name="connsiteX143" fmla="*/ 4891596 w 4935985"/>
              <a:gd name="connsiteY143" fmla="*/ 2309192 h 2326947"/>
              <a:gd name="connsiteX144" fmla="*/ 4935985 w 4935985"/>
              <a:gd name="connsiteY144" fmla="*/ 2326947 h 2326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935985" h="2326947">
                <a:moveTo>
                  <a:pt x="0" y="18753"/>
                </a:moveTo>
                <a:cubicBezTo>
                  <a:pt x="229477" y="-14030"/>
                  <a:pt x="87378" y="2926"/>
                  <a:pt x="585926" y="18753"/>
                </a:cubicBezTo>
                <a:cubicBezTo>
                  <a:pt x="598121" y="19140"/>
                  <a:pt x="609705" y="24278"/>
                  <a:pt x="621437" y="27630"/>
                </a:cubicBezTo>
                <a:cubicBezTo>
                  <a:pt x="710630" y="53113"/>
                  <a:pt x="572515" y="17619"/>
                  <a:pt x="683581" y="45386"/>
                </a:cubicBezTo>
                <a:cubicBezTo>
                  <a:pt x="701336" y="57223"/>
                  <a:pt x="716603" y="74148"/>
                  <a:pt x="736847" y="80896"/>
                </a:cubicBezTo>
                <a:cubicBezTo>
                  <a:pt x="745725" y="83855"/>
                  <a:pt x="755300" y="85229"/>
                  <a:pt x="763480" y="89774"/>
                </a:cubicBezTo>
                <a:cubicBezTo>
                  <a:pt x="782134" y="100137"/>
                  <a:pt x="796044" y="120110"/>
                  <a:pt x="816746" y="125285"/>
                </a:cubicBezTo>
                <a:cubicBezTo>
                  <a:pt x="861336" y="136431"/>
                  <a:pt x="840682" y="130303"/>
                  <a:pt x="878890" y="143040"/>
                </a:cubicBezTo>
                <a:cubicBezTo>
                  <a:pt x="893209" y="157360"/>
                  <a:pt x="903678" y="170151"/>
                  <a:pt x="923278" y="178551"/>
                </a:cubicBezTo>
                <a:cubicBezTo>
                  <a:pt x="934493" y="183357"/>
                  <a:pt x="946952" y="184470"/>
                  <a:pt x="958789" y="187429"/>
                </a:cubicBezTo>
                <a:cubicBezTo>
                  <a:pt x="967667" y="193347"/>
                  <a:pt x="975879" y="200412"/>
                  <a:pt x="985422" y="205184"/>
                </a:cubicBezTo>
                <a:cubicBezTo>
                  <a:pt x="993792" y="209369"/>
                  <a:pt x="1003875" y="209517"/>
                  <a:pt x="1012055" y="214062"/>
                </a:cubicBezTo>
                <a:cubicBezTo>
                  <a:pt x="1030709" y="224425"/>
                  <a:pt x="1050232" y="234483"/>
                  <a:pt x="1065321" y="249572"/>
                </a:cubicBezTo>
                <a:cubicBezTo>
                  <a:pt x="1071239" y="255491"/>
                  <a:pt x="1075899" y="263022"/>
                  <a:pt x="1083076" y="267328"/>
                </a:cubicBezTo>
                <a:cubicBezTo>
                  <a:pt x="1091100" y="272143"/>
                  <a:pt x="1100831" y="273246"/>
                  <a:pt x="1109709" y="276205"/>
                </a:cubicBezTo>
                <a:lnTo>
                  <a:pt x="1154097" y="320594"/>
                </a:lnTo>
                <a:cubicBezTo>
                  <a:pt x="1170614" y="337111"/>
                  <a:pt x="1178407" y="342579"/>
                  <a:pt x="1189608" y="364982"/>
                </a:cubicBezTo>
                <a:cubicBezTo>
                  <a:pt x="1193793" y="373352"/>
                  <a:pt x="1194301" y="383245"/>
                  <a:pt x="1198486" y="391615"/>
                </a:cubicBezTo>
                <a:cubicBezTo>
                  <a:pt x="1243064" y="480771"/>
                  <a:pt x="1187305" y="344812"/>
                  <a:pt x="1233996" y="453759"/>
                </a:cubicBezTo>
                <a:cubicBezTo>
                  <a:pt x="1255335" y="503550"/>
                  <a:pt x="1226986" y="457027"/>
                  <a:pt x="1260629" y="515902"/>
                </a:cubicBezTo>
                <a:cubicBezTo>
                  <a:pt x="1265923" y="525166"/>
                  <a:pt x="1271720" y="534203"/>
                  <a:pt x="1278385" y="542535"/>
                </a:cubicBezTo>
                <a:cubicBezTo>
                  <a:pt x="1283614" y="549071"/>
                  <a:pt x="1291497" y="553327"/>
                  <a:pt x="1296140" y="560291"/>
                </a:cubicBezTo>
                <a:cubicBezTo>
                  <a:pt x="1319693" y="595621"/>
                  <a:pt x="1308570" y="589292"/>
                  <a:pt x="1322773" y="622434"/>
                </a:cubicBezTo>
                <a:cubicBezTo>
                  <a:pt x="1327986" y="634598"/>
                  <a:pt x="1335881" y="645554"/>
                  <a:pt x="1340528" y="657945"/>
                </a:cubicBezTo>
                <a:cubicBezTo>
                  <a:pt x="1344812" y="669369"/>
                  <a:pt x="1345900" y="681769"/>
                  <a:pt x="1349406" y="693456"/>
                </a:cubicBezTo>
                <a:cubicBezTo>
                  <a:pt x="1354784" y="711382"/>
                  <a:pt x="1361243" y="728967"/>
                  <a:pt x="1367161" y="746722"/>
                </a:cubicBezTo>
                <a:cubicBezTo>
                  <a:pt x="1370120" y="755600"/>
                  <a:pt x="1370848" y="765569"/>
                  <a:pt x="1376039" y="773355"/>
                </a:cubicBezTo>
                <a:lnTo>
                  <a:pt x="1393794" y="799988"/>
                </a:lnTo>
                <a:cubicBezTo>
                  <a:pt x="1406342" y="862726"/>
                  <a:pt x="1397901" y="830064"/>
                  <a:pt x="1420427" y="897642"/>
                </a:cubicBezTo>
                <a:cubicBezTo>
                  <a:pt x="1423386" y="906520"/>
                  <a:pt x="1424114" y="916489"/>
                  <a:pt x="1429305" y="924275"/>
                </a:cubicBezTo>
                <a:lnTo>
                  <a:pt x="1447060" y="950908"/>
                </a:lnTo>
                <a:cubicBezTo>
                  <a:pt x="1467404" y="1032280"/>
                  <a:pt x="1451280" y="1001625"/>
                  <a:pt x="1482571" y="1048562"/>
                </a:cubicBezTo>
                <a:cubicBezTo>
                  <a:pt x="1487637" y="1073891"/>
                  <a:pt x="1492807" y="1103398"/>
                  <a:pt x="1500326" y="1128462"/>
                </a:cubicBezTo>
                <a:cubicBezTo>
                  <a:pt x="1505704" y="1146389"/>
                  <a:pt x="1512164" y="1163973"/>
                  <a:pt x="1518082" y="1181728"/>
                </a:cubicBezTo>
                <a:lnTo>
                  <a:pt x="1526959" y="1208361"/>
                </a:lnTo>
                <a:cubicBezTo>
                  <a:pt x="1529918" y="1217239"/>
                  <a:pt x="1533567" y="1225916"/>
                  <a:pt x="1535837" y="1234994"/>
                </a:cubicBezTo>
                <a:cubicBezTo>
                  <a:pt x="1538796" y="1246831"/>
                  <a:pt x="1540431" y="1259080"/>
                  <a:pt x="1544715" y="1270504"/>
                </a:cubicBezTo>
                <a:cubicBezTo>
                  <a:pt x="1549362" y="1282895"/>
                  <a:pt x="1556552" y="1294178"/>
                  <a:pt x="1562470" y="1306015"/>
                </a:cubicBezTo>
                <a:cubicBezTo>
                  <a:pt x="1568467" y="1341996"/>
                  <a:pt x="1570295" y="1361692"/>
                  <a:pt x="1580225" y="1394792"/>
                </a:cubicBezTo>
                <a:cubicBezTo>
                  <a:pt x="1585603" y="1412719"/>
                  <a:pt x="1592063" y="1430303"/>
                  <a:pt x="1597981" y="1448058"/>
                </a:cubicBezTo>
                <a:lnTo>
                  <a:pt x="1606858" y="1474691"/>
                </a:lnTo>
                <a:cubicBezTo>
                  <a:pt x="1609817" y="1483569"/>
                  <a:pt x="1610545" y="1493538"/>
                  <a:pt x="1615736" y="1501324"/>
                </a:cubicBezTo>
                <a:lnTo>
                  <a:pt x="1651247" y="1554590"/>
                </a:lnTo>
                <a:cubicBezTo>
                  <a:pt x="1669481" y="1645755"/>
                  <a:pt x="1644443" y="1549862"/>
                  <a:pt x="1695635" y="1652244"/>
                </a:cubicBezTo>
                <a:cubicBezTo>
                  <a:pt x="1701554" y="1664081"/>
                  <a:pt x="1708178" y="1675591"/>
                  <a:pt x="1713391" y="1687755"/>
                </a:cubicBezTo>
                <a:cubicBezTo>
                  <a:pt x="1717077" y="1696356"/>
                  <a:pt x="1717723" y="1706208"/>
                  <a:pt x="1722268" y="1714388"/>
                </a:cubicBezTo>
                <a:cubicBezTo>
                  <a:pt x="1767143" y="1795163"/>
                  <a:pt x="1741278" y="1742526"/>
                  <a:pt x="1784412" y="1794287"/>
                </a:cubicBezTo>
                <a:cubicBezTo>
                  <a:pt x="1803829" y="1817587"/>
                  <a:pt x="1796961" y="1821454"/>
                  <a:pt x="1819923" y="1838675"/>
                </a:cubicBezTo>
                <a:cubicBezTo>
                  <a:pt x="1836995" y="1851479"/>
                  <a:pt x="1855434" y="1862349"/>
                  <a:pt x="1873189" y="1874186"/>
                </a:cubicBezTo>
                <a:cubicBezTo>
                  <a:pt x="1949509" y="1925066"/>
                  <a:pt x="1852950" y="1864067"/>
                  <a:pt x="1926455" y="1900819"/>
                </a:cubicBezTo>
                <a:cubicBezTo>
                  <a:pt x="1935998" y="1905591"/>
                  <a:pt x="1943338" y="1914241"/>
                  <a:pt x="1953088" y="1918574"/>
                </a:cubicBezTo>
                <a:cubicBezTo>
                  <a:pt x="1970191" y="1926175"/>
                  <a:pt x="1988599" y="1930411"/>
                  <a:pt x="2006354" y="1936329"/>
                </a:cubicBezTo>
                <a:lnTo>
                  <a:pt x="2032987" y="1945207"/>
                </a:lnTo>
                <a:cubicBezTo>
                  <a:pt x="2041865" y="1939289"/>
                  <a:pt x="2051289" y="1934117"/>
                  <a:pt x="2059620" y="1927452"/>
                </a:cubicBezTo>
                <a:cubicBezTo>
                  <a:pt x="2122869" y="1876852"/>
                  <a:pt x="2022035" y="1946589"/>
                  <a:pt x="2104008" y="1891941"/>
                </a:cubicBezTo>
                <a:cubicBezTo>
                  <a:pt x="2109926" y="1883063"/>
                  <a:pt x="2114218" y="1872853"/>
                  <a:pt x="2121763" y="1865308"/>
                </a:cubicBezTo>
                <a:cubicBezTo>
                  <a:pt x="2180951" y="1806120"/>
                  <a:pt x="2118800" y="1891946"/>
                  <a:pt x="2166152" y="1820920"/>
                </a:cubicBezTo>
                <a:cubicBezTo>
                  <a:pt x="2169111" y="1812042"/>
                  <a:pt x="2170844" y="1802657"/>
                  <a:pt x="2175029" y="1794287"/>
                </a:cubicBezTo>
                <a:cubicBezTo>
                  <a:pt x="2179801" y="1784744"/>
                  <a:pt x="2188582" y="1777461"/>
                  <a:pt x="2192785" y="1767654"/>
                </a:cubicBezTo>
                <a:cubicBezTo>
                  <a:pt x="2197591" y="1756439"/>
                  <a:pt x="2198703" y="1743980"/>
                  <a:pt x="2201662" y="1732143"/>
                </a:cubicBezTo>
                <a:cubicBezTo>
                  <a:pt x="2204621" y="1610815"/>
                  <a:pt x="2205487" y="1489418"/>
                  <a:pt x="2210540" y="1368159"/>
                </a:cubicBezTo>
                <a:cubicBezTo>
                  <a:pt x="2211411" y="1347252"/>
                  <a:pt x="2216973" y="1326797"/>
                  <a:pt x="2219418" y="1306015"/>
                </a:cubicBezTo>
                <a:cubicBezTo>
                  <a:pt x="2222893" y="1276479"/>
                  <a:pt x="2224365" y="1246717"/>
                  <a:pt x="2228295" y="1217238"/>
                </a:cubicBezTo>
                <a:cubicBezTo>
                  <a:pt x="2232757" y="1183769"/>
                  <a:pt x="2239019" y="1168985"/>
                  <a:pt x="2246051" y="1137339"/>
                </a:cubicBezTo>
                <a:cubicBezTo>
                  <a:pt x="2249324" y="1122609"/>
                  <a:pt x="2250958" y="1107508"/>
                  <a:pt x="2254928" y="1092951"/>
                </a:cubicBezTo>
                <a:cubicBezTo>
                  <a:pt x="2259852" y="1074895"/>
                  <a:pt x="2266766" y="1057440"/>
                  <a:pt x="2272684" y="1039685"/>
                </a:cubicBezTo>
                <a:cubicBezTo>
                  <a:pt x="2275643" y="1030807"/>
                  <a:pt x="2279291" y="1022130"/>
                  <a:pt x="2281561" y="1013052"/>
                </a:cubicBezTo>
                <a:cubicBezTo>
                  <a:pt x="2284520" y="1001215"/>
                  <a:pt x="2287087" y="989273"/>
                  <a:pt x="2290439" y="977541"/>
                </a:cubicBezTo>
                <a:cubicBezTo>
                  <a:pt x="2293010" y="968543"/>
                  <a:pt x="2296855" y="959936"/>
                  <a:pt x="2299317" y="950908"/>
                </a:cubicBezTo>
                <a:cubicBezTo>
                  <a:pt x="2308948" y="915594"/>
                  <a:pt x="2317073" y="879887"/>
                  <a:pt x="2325950" y="844376"/>
                </a:cubicBezTo>
                <a:cubicBezTo>
                  <a:pt x="2328796" y="832992"/>
                  <a:pt x="2337335" y="794973"/>
                  <a:pt x="2343705" y="782232"/>
                </a:cubicBezTo>
                <a:cubicBezTo>
                  <a:pt x="2348477" y="772689"/>
                  <a:pt x="2355542" y="764477"/>
                  <a:pt x="2361460" y="755599"/>
                </a:cubicBezTo>
                <a:lnTo>
                  <a:pt x="2388093" y="649067"/>
                </a:lnTo>
                <a:cubicBezTo>
                  <a:pt x="2391052" y="637230"/>
                  <a:pt x="2393113" y="625132"/>
                  <a:pt x="2396971" y="613557"/>
                </a:cubicBezTo>
                <a:cubicBezTo>
                  <a:pt x="2402889" y="595802"/>
                  <a:pt x="2410187" y="578448"/>
                  <a:pt x="2414726" y="560291"/>
                </a:cubicBezTo>
                <a:cubicBezTo>
                  <a:pt x="2442493" y="449225"/>
                  <a:pt x="2406999" y="587340"/>
                  <a:pt x="2432482" y="498147"/>
                </a:cubicBezTo>
                <a:cubicBezTo>
                  <a:pt x="2435834" y="486415"/>
                  <a:pt x="2437075" y="474060"/>
                  <a:pt x="2441359" y="462636"/>
                </a:cubicBezTo>
                <a:cubicBezTo>
                  <a:pt x="2446006" y="450245"/>
                  <a:pt x="2453196" y="438963"/>
                  <a:pt x="2459115" y="427126"/>
                </a:cubicBezTo>
                <a:cubicBezTo>
                  <a:pt x="2460300" y="422387"/>
                  <a:pt x="2471774" y="372626"/>
                  <a:pt x="2476870" y="364982"/>
                </a:cubicBezTo>
                <a:cubicBezTo>
                  <a:pt x="2483834" y="354536"/>
                  <a:pt x="2494625" y="347227"/>
                  <a:pt x="2503503" y="338349"/>
                </a:cubicBezTo>
                <a:cubicBezTo>
                  <a:pt x="2509351" y="320805"/>
                  <a:pt x="2514492" y="297599"/>
                  <a:pt x="2530136" y="285083"/>
                </a:cubicBezTo>
                <a:cubicBezTo>
                  <a:pt x="2537443" y="279237"/>
                  <a:pt x="2547891" y="279164"/>
                  <a:pt x="2556769" y="276205"/>
                </a:cubicBezTo>
                <a:cubicBezTo>
                  <a:pt x="2568148" y="279050"/>
                  <a:pt x="2606176" y="287592"/>
                  <a:pt x="2618913" y="293961"/>
                </a:cubicBezTo>
                <a:cubicBezTo>
                  <a:pt x="2630155" y="299582"/>
                  <a:pt x="2675426" y="333523"/>
                  <a:pt x="2681057" y="338349"/>
                </a:cubicBezTo>
                <a:cubicBezTo>
                  <a:pt x="2690589" y="346520"/>
                  <a:pt x="2698158" y="356811"/>
                  <a:pt x="2707690" y="364982"/>
                </a:cubicBezTo>
                <a:cubicBezTo>
                  <a:pt x="2718924" y="374611"/>
                  <a:pt x="2731833" y="382143"/>
                  <a:pt x="2743200" y="391615"/>
                </a:cubicBezTo>
                <a:cubicBezTo>
                  <a:pt x="2749630" y="396973"/>
                  <a:pt x="2753779" y="405064"/>
                  <a:pt x="2760956" y="409370"/>
                </a:cubicBezTo>
                <a:cubicBezTo>
                  <a:pt x="2768980" y="414185"/>
                  <a:pt x="2778711" y="415289"/>
                  <a:pt x="2787589" y="418248"/>
                </a:cubicBezTo>
                <a:cubicBezTo>
                  <a:pt x="2809401" y="434607"/>
                  <a:pt x="2843286" y="457406"/>
                  <a:pt x="2858610" y="480392"/>
                </a:cubicBezTo>
                <a:cubicBezTo>
                  <a:pt x="2870447" y="498147"/>
                  <a:pt x="2881020" y="516814"/>
                  <a:pt x="2894121" y="533658"/>
                </a:cubicBezTo>
                <a:cubicBezTo>
                  <a:pt x="2901829" y="543568"/>
                  <a:pt x="2913457" y="550075"/>
                  <a:pt x="2920754" y="560291"/>
                </a:cubicBezTo>
                <a:cubicBezTo>
                  <a:pt x="2941783" y="589731"/>
                  <a:pt x="2934968" y="593457"/>
                  <a:pt x="2947387" y="622434"/>
                </a:cubicBezTo>
                <a:cubicBezTo>
                  <a:pt x="2952600" y="634598"/>
                  <a:pt x="2959929" y="645781"/>
                  <a:pt x="2965142" y="657945"/>
                </a:cubicBezTo>
                <a:cubicBezTo>
                  <a:pt x="2968828" y="666546"/>
                  <a:pt x="2968829" y="676792"/>
                  <a:pt x="2974020" y="684578"/>
                </a:cubicBezTo>
                <a:cubicBezTo>
                  <a:pt x="2980984" y="695024"/>
                  <a:pt x="2991775" y="702333"/>
                  <a:pt x="3000653" y="711211"/>
                </a:cubicBezTo>
                <a:cubicBezTo>
                  <a:pt x="3005865" y="737270"/>
                  <a:pt x="3008170" y="758342"/>
                  <a:pt x="3018408" y="782232"/>
                </a:cubicBezTo>
                <a:cubicBezTo>
                  <a:pt x="3023621" y="794396"/>
                  <a:pt x="3028223" y="807156"/>
                  <a:pt x="3036163" y="817743"/>
                </a:cubicBezTo>
                <a:cubicBezTo>
                  <a:pt x="3046207" y="831135"/>
                  <a:pt x="3071674" y="853254"/>
                  <a:pt x="3071674" y="853254"/>
                </a:cubicBezTo>
                <a:cubicBezTo>
                  <a:pt x="3166227" y="821735"/>
                  <a:pt x="3086725" y="855057"/>
                  <a:pt x="3169328" y="799988"/>
                </a:cubicBezTo>
                <a:cubicBezTo>
                  <a:pt x="3180340" y="792647"/>
                  <a:pt x="3194505" y="790499"/>
                  <a:pt x="3204839" y="782232"/>
                </a:cubicBezTo>
                <a:cubicBezTo>
                  <a:pt x="3224446" y="766546"/>
                  <a:pt x="3238017" y="744032"/>
                  <a:pt x="3258105" y="728966"/>
                </a:cubicBezTo>
                <a:cubicBezTo>
                  <a:pt x="3303660" y="694800"/>
                  <a:pt x="3283154" y="712795"/>
                  <a:pt x="3320249" y="675700"/>
                </a:cubicBezTo>
                <a:lnTo>
                  <a:pt x="3338004" y="622434"/>
                </a:lnTo>
                <a:cubicBezTo>
                  <a:pt x="3340963" y="613556"/>
                  <a:pt x="3344612" y="604880"/>
                  <a:pt x="3346882" y="595801"/>
                </a:cubicBezTo>
                <a:cubicBezTo>
                  <a:pt x="3349841" y="583964"/>
                  <a:pt x="3348991" y="570443"/>
                  <a:pt x="3355759" y="560291"/>
                </a:cubicBezTo>
                <a:cubicBezTo>
                  <a:pt x="3376533" y="529130"/>
                  <a:pt x="3398625" y="516917"/>
                  <a:pt x="3426781" y="498147"/>
                </a:cubicBezTo>
                <a:cubicBezTo>
                  <a:pt x="3453414" y="504065"/>
                  <a:pt x="3481843" y="504612"/>
                  <a:pt x="3506680" y="515902"/>
                </a:cubicBezTo>
                <a:cubicBezTo>
                  <a:pt x="3514798" y="519592"/>
                  <a:pt x="3540722" y="575108"/>
                  <a:pt x="3542191" y="578046"/>
                </a:cubicBezTo>
                <a:cubicBezTo>
                  <a:pt x="3565673" y="671981"/>
                  <a:pt x="3533791" y="561367"/>
                  <a:pt x="3568824" y="640190"/>
                </a:cubicBezTo>
                <a:cubicBezTo>
                  <a:pt x="3585697" y="678153"/>
                  <a:pt x="3585130" y="692821"/>
                  <a:pt x="3595457" y="728966"/>
                </a:cubicBezTo>
                <a:cubicBezTo>
                  <a:pt x="3620926" y="818108"/>
                  <a:pt x="3585461" y="680110"/>
                  <a:pt x="3613212" y="791110"/>
                </a:cubicBezTo>
                <a:cubicBezTo>
                  <a:pt x="3616171" y="820702"/>
                  <a:pt x="3618615" y="850351"/>
                  <a:pt x="3622090" y="879887"/>
                </a:cubicBezTo>
                <a:cubicBezTo>
                  <a:pt x="3625090" y="905385"/>
                  <a:pt x="3634772" y="968242"/>
                  <a:pt x="3639845" y="995296"/>
                </a:cubicBezTo>
                <a:cubicBezTo>
                  <a:pt x="3645407" y="1024957"/>
                  <a:pt x="3653332" y="1054198"/>
                  <a:pt x="3657600" y="1084073"/>
                </a:cubicBezTo>
                <a:cubicBezTo>
                  <a:pt x="3669125" y="1164742"/>
                  <a:pt x="3659861" y="1126368"/>
                  <a:pt x="3684233" y="1199483"/>
                </a:cubicBezTo>
                <a:lnTo>
                  <a:pt x="3693111" y="1226116"/>
                </a:lnTo>
                <a:cubicBezTo>
                  <a:pt x="3696070" y="1252749"/>
                  <a:pt x="3697584" y="1279583"/>
                  <a:pt x="3701989" y="1306015"/>
                </a:cubicBezTo>
                <a:cubicBezTo>
                  <a:pt x="3703527" y="1315245"/>
                  <a:pt x="3707580" y="1323886"/>
                  <a:pt x="3710866" y="1332648"/>
                </a:cubicBezTo>
                <a:cubicBezTo>
                  <a:pt x="3729480" y="1382285"/>
                  <a:pt x="3721861" y="1366895"/>
                  <a:pt x="3746377" y="1403669"/>
                </a:cubicBezTo>
                <a:cubicBezTo>
                  <a:pt x="3764465" y="1512196"/>
                  <a:pt x="3741540" y="1398041"/>
                  <a:pt x="3790765" y="1545712"/>
                </a:cubicBezTo>
                <a:cubicBezTo>
                  <a:pt x="3796684" y="1563467"/>
                  <a:pt x="3803982" y="1580821"/>
                  <a:pt x="3808521" y="1598978"/>
                </a:cubicBezTo>
                <a:cubicBezTo>
                  <a:pt x="3811480" y="1610815"/>
                  <a:pt x="3812443" y="1623339"/>
                  <a:pt x="3817398" y="1634489"/>
                </a:cubicBezTo>
                <a:cubicBezTo>
                  <a:pt x="3822278" y="1645470"/>
                  <a:pt x="3851305" y="1690835"/>
                  <a:pt x="3861787" y="1705510"/>
                </a:cubicBezTo>
                <a:cubicBezTo>
                  <a:pt x="3870387" y="1717550"/>
                  <a:pt x="3880578" y="1728474"/>
                  <a:pt x="3888420" y="1741021"/>
                </a:cubicBezTo>
                <a:cubicBezTo>
                  <a:pt x="3914456" y="1782678"/>
                  <a:pt x="3896005" y="1768258"/>
                  <a:pt x="3923930" y="1803164"/>
                </a:cubicBezTo>
                <a:cubicBezTo>
                  <a:pt x="3929159" y="1809700"/>
                  <a:pt x="3936457" y="1814384"/>
                  <a:pt x="3941686" y="1820920"/>
                </a:cubicBezTo>
                <a:cubicBezTo>
                  <a:pt x="3948351" y="1829252"/>
                  <a:pt x="3952415" y="1839523"/>
                  <a:pt x="3959441" y="1847553"/>
                </a:cubicBezTo>
                <a:cubicBezTo>
                  <a:pt x="3973220" y="1863300"/>
                  <a:pt x="3991918" y="1874737"/>
                  <a:pt x="4003829" y="1891941"/>
                </a:cubicBezTo>
                <a:cubicBezTo>
                  <a:pt x="4018895" y="1913703"/>
                  <a:pt x="4020625" y="1944246"/>
                  <a:pt x="4039340" y="1962962"/>
                </a:cubicBezTo>
                <a:cubicBezTo>
                  <a:pt x="4045258" y="1968881"/>
                  <a:pt x="4051737" y="1974288"/>
                  <a:pt x="4057095" y="1980718"/>
                </a:cubicBezTo>
                <a:cubicBezTo>
                  <a:pt x="4074364" y="2001441"/>
                  <a:pt x="4081403" y="2017920"/>
                  <a:pt x="4101484" y="2033984"/>
                </a:cubicBezTo>
                <a:cubicBezTo>
                  <a:pt x="4109816" y="2040649"/>
                  <a:pt x="4119786" y="2045074"/>
                  <a:pt x="4128117" y="2051739"/>
                </a:cubicBezTo>
                <a:cubicBezTo>
                  <a:pt x="4156960" y="2074814"/>
                  <a:pt x="4136712" y="2065368"/>
                  <a:pt x="4163627" y="2096128"/>
                </a:cubicBezTo>
                <a:cubicBezTo>
                  <a:pt x="4177406" y="2111876"/>
                  <a:pt x="4193220" y="2125720"/>
                  <a:pt x="4208016" y="2140516"/>
                </a:cubicBezTo>
                <a:cubicBezTo>
                  <a:pt x="4216894" y="2149394"/>
                  <a:pt x="4222469" y="2164104"/>
                  <a:pt x="4234649" y="2167149"/>
                </a:cubicBezTo>
                <a:lnTo>
                  <a:pt x="4270159" y="2176027"/>
                </a:lnTo>
                <a:cubicBezTo>
                  <a:pt x="4286103" y="2191970"/>
                  <a:pt x="4315488" y="2227159"/>
                  <a:pt x="4341181" y="2238170"/>
                </a:cubicBezTo>
                <a:cubicBezTo>
                  <a:pt x="4352395" y="2242976"/>
                  <a:pt x="4364959" y="2243696"/>
                  <a:pt x="4376691" y="2247048"/>
                </a:cubicBezTo>
                <a:cubicBezTo>
                  <a:pt x="4459969" y="2270842"/>
                  <a:pt x="4325898" y="2237734"/>
                  <a:pt x="4447713" y="2264803"/>
                </a:cubicBezTo>
                <a:cubicBezTo>
                  <a:pt x="4459624" y="2267450"/>
                  <a:pt x="4471097" y="2272334"/>
                  <a:pt x="4483224" y="2273681"/>
                </a:cubicBezTo>
                <a:cubicBezTo>
                  <a:pt x="4524505" y="2278268"/>
                  <a:pt x="4566147" y="2278799"/>
                  <a:pt x="4607511" y="2282559"/>
                </a:cubicBezTo>
                <a:cubicBezTo>
                  <a:pt x="4631271" y="2284719"/>
                  <a:pt x="4654772" y="2289276"/>
                  <a:pt x="4678532" y="2291436"/>
                </a:cubicBezTo>
                <a:cubicBezTo>
                  <a:pt x="4719896" y="2295196"/>
                  <a:pt x="4761429" y="2296865"/>
                  <a:pt x="4802820" y="2300314"/>
                </a:cubicBezTo>
                <a:cubicBezTo>
                  <a:pt x="4832457" y="2302784"/>
                  <a:pt x="4862004" y="2306233"/>
                  <a:pt x="4891596" y="2309192"/>
                </a:cubicBezTo>
                <a:cubicBezTo>
                  <a:pt x="4924507" y="2320161"/>
                  <a:pt x="4909859" y="2313884"/>
                  <a:pt x="4935985" y="2326947"/>
                </a:cubicBezTo>
              </a:path>
            </a:pathLst>
          </a:cu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data must come from somewhere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1" y="2180496"/>
            <a:ext cx="5144905" cy="3678303"/>
          </a:xfrm>
        </p:spPr>
        <p:txBody>
          <a:bodyPr>
            <a:normAutofit/>
          </a:bodyPr>
          <a:lstStyle/>
          <a:p>
            <a:r>
              <a:rPr lang="en-AU" dirty="0" smtClean="0"/>
              <a:t>Much of ML and data science is about what to do with data after you get it.</a:t>
            </a:r>
          </a:p>
          <a:p>
            <a:r>
              <a:rPr lang="en-AU" dirty="0" smtClean="0"/>
              <a:t>Here we look at issues in taking the data in the first place.</a:t>
            </a:r>
          </a:p>
          <a:p>
            <a:r>
              <a:rPr lang="en-AU" dirty="0" smtClean="0"/>
              <a:t>How many measurements do we need to take?</a:t>
            </a:r>
          </a:p>
          <a:p>
            <a:r>
              <a:rPr lang="en-AU" dirty="0" err="1" smtClean="0"/>
              <a:t>Nyquist</a:t>
            </a:r>
            <a:r>
              <a:rPr lang="en-AU" dirty="0" smtClean="0"/>
              <a:t>-Shannon sampling theorem</a:t>
            </a:r>
            <a:r>
              <a:rPr lang="en-AU" dirty="0"/>
              <a:t>:</a:t>
            </a:r>
            <a:endParaRPr lang="en-AU" dirty="0" smtClean="0"/>
          </a:p>
          <a:p>
            <a:pPr lvl="1"/>
            <a:r>
              <a:rPr lang="en-AU" dirty="0" smtClean="0"/>
              <a:t>A continuous signal that has a finite duration and frequency bandwidth can be represented with a finite number of samples</a:t>
            </a:r>
          </a:p>
          <a:p>
            <a:r>
              <a:rPr lang="en-AU" dirty="0" smtClean="0"/>
              <a:t>A 12 megapixel camera is still 36 million separate measurements!</a:t>
            </a:r>
            <a:endParaRPr lang="en-AU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826928" y="3116062"/>
            <a:ext cx="0" cy="112746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7281168" y="3346882"/>
            <a:ext cx="0" cy="89664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7735408" y="4243526"/>
            <a:ext cx="0" cy="337352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8189648" y="4243526"/>
            <a:ext cx="0" cy="790113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8643888" y="3346882"/>
            <a:ext cx="0" cy="89664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9098128" y="3959441"/>
            <a:ext cx="0" cy="284085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9552368" y="3551068"/>
            <a:ext cx="0" cy="69245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0006608" y="4243527"/>
            <a:ext cx="0" cy="61255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10460848" y="4243526"/>
            <a:ext cx="0" cy="112746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6152225" y="4243526"/>
            <a:ext cx="482057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6702640" y="2991773"/>
            <a:ext cx="248576" cy="248576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7" name="Oval 36"/>
          <p:cNvSpPr/>
          <p:nvPr/>
        </p:nvSpPr>
        <p:spPr>
          <a:xfrm>
            <a:off x="7156880" y="3258104"/>
            <a:ext cx="248576" cy="248576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8" name="Oval 37"/>
          <p:cNvSpPr/>
          <p:nvPr/>
        </p:nvSpPr>
        <p:spPr>
          <a:xfrm>
            <a:off x="7607420" y="4452151"/>
            <a:ext cx="248576" cy="248576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9" name="Oval 38"/>
          <p:cNvSpPr/>
          <p:nvPr/>
        </p:nvSpPr>
        <p:spPr>
          <a:xfrm>
            <a:off x="8065360" y="4864962"/>
            <a:ext cx="248576" cy="248576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40" name="Oval 39"/>
          <p:cNvSpPr/>
          <p:nvPr/>
        </p:nvSpPr>
        <p:spPr>
          <a:xfrm>
            <a:off x="8519600" y="3222593"/>
            <a:ext cx="248576" cy="248576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41" name="Oval 40"/>
          <p:cNvSpPr/>
          <p:nvPr/>
        </p:nvSpPr>
        <p:spPr>
          <a:xfrm>
            <a:off x="8979756" y="3688671"/>
            <a:ext cx="248576" cy="248576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42" name="Oval 41"/>
          <p:cNvSpPr/>
          <p:nvPr/>
        </p:nvSpPr>
        <p:spPr>
          <a:xfrm>
            <a:off x="9433256" y="3382392"/>
            <a:ext cx="248576" cy="248576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43" name="Oval 42"/>
          <p:cNvSpPr/>
          <p:nvPr/>
        </p:nvSpPr>
        <p:spPr>
          <a:xfrm>
            <a:off x="9882321" y="4682970"/>
            <a:ext cx="248576" cy="248576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44" name="Oval 43"/>
          <p:cNvSpPr/>
          <p:nvPr/>
        </p:nvSpPr>
        <p:spPr>
          <a:xfrm>
            <a:off x="10336560" y="5211191"/>
            <a:ext cx="248576" cy="248576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19080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00"/>
                            </p:stCondLst>
                            <p:childTnLst>
                              <p:par>
                                <p:cTn id="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00"/>
                            </p:stCondLst>
                            <p:childTnLst>
                              <p:par>
                                <p:cTn id="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800"/>
                            </p:stCondLst>
                            <p:childTnLst>
                              <p:par>
                                <p:cTn id="1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3" grpId="0" uiExpand="1" build="p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Data taking can be “expensive”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274324" cy="3678303"/>
          </a:xfrm>
        </p:spPr>
        <p:txBody>
          <a:bodyPr/>
          <a:lstStyle/>
          <a:p>
            <a:r>
              <a:rPr lang="en-AU" dirty="0" smtClean="0"/>
              <a:t>Some “colours” of infra-red and ultra-violet are difficult to make detectors for</a:t>
            </a:r>
          </a:p>
          <a:p>
            <a:r>
              <a:rPr lang="en-AU" dirty="0" smtClean="0"/>
              <a:t>CT scans expose patients to cancer-causing x-rays</a:t>
            </a:r>
            <a:endParaRPr lang="en-AU" dirty="0"/>
          </a:p>
          <a:p>
            <a:r>
              <a:rPr lang="en-AU" dirty="0" smtClean="0"/>
              <a:t>MRI scans are uncomfortable for patients</a:t>
            </a:r>
          </a:p>
          <a:p>
            <a:r>
              <a:rPr lang="en-AU" dirty="0" smtClean="0"/>
              <a:t>For me: quantum materials are super fragile</a:t>
            </a:r>
            <a:endParaRPr lang="en-AU" dirty="0"/>
          </a:p>
        </p:txBody>
      </p:sp>
      <p:pic>
        <p:nvPicPr>
          <p:cNvPr id="2050" name="Picture 2" descr="undefine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617" y="2180496"/>
            <a:ext cx="4044350" cy="3965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7816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Compression and sparsity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4" y="2180497"/>
            <a:ext cx="4183754" cy="3339460"/>
          </a:xfrm>
        </p:spPr>
        <p:txBody>
          <a:bodyPr>
            <a:normAutofit lnSpcReduction="10000"/>
          </a:bodyPr>
          <a:lstStyle/>
          <a:p>
            <a:r>
              <a:rPr lang="en-AU" dirty="0" smtClean="0"/>
              <a:t>Pretty much </a:t>
            </a:r>
            <a:r>
              <a:rPr lang="en-AU" b="1" dirty="0" smtClean="0"/>
              <a:t>all useful signals</a:t>
            </a:r>
            <a:r>
              <a:rPr lang="en-AU" dirty="0" smtClean="0"/>
              <a:t> are </a:t>
            </a:r>
            <a:r>
              <a:rPr lang="en-AU" b="1" dirty="0" smtClean="0"/>
              <a:t>sparse</a:t>
            </a:r>
            <a:r>
              <a:rPr lang="en-AU" dirty="0" smtClean="0"/>
              <a:t> in some sense.</a:t>
            </a:r>
          </a:p>
          <a:p>
            <a:r>
              <a:rPr lang="en-AU" dirty="0" smtClean="0"/>
              <a:t>Pictures of objects are assumed to be of solid blocks of colour…</a:t>
            </a:r>
          </a:p>
          <a:p>
            <a:r>
              <a:rPr lang="en-AU" dirty="0" smtClean="0"/>
              <a:t>… which means they are </a:t>
            </a:r>
            <a:r>
              <a:rPr lang="en-AU" b="1" dirty="0" smtClean="0"/>
              <a:t>sparse</a:t>
            </a:r>
            <a:r>
              <a:rPr lang="en-AU" dirty="0" smtClean="0"/>
              <a:t> in spatial frequency.</a:t>
            </a:r>
          </a:p>
          <a:p>
            <a:r>
              <a:rPr lang="en-AU" dirty="0" smtClean="0"/>
              <a:t>JPEG stores a small number of spatial frequency components…</a:t>
            </a:r>
          </a:p>
          <a:p>
            <a:r>
              <a:rPr lang="en-AU" dirty="0" smtClean="0"/>
              <a:t>… but you </a:t>
            </a:r>
            <a:r>
              <a:rPr lang="en-AU" b="1" dirty="0" smtClean="0"/>
              <a:t>still have to measure all of them</a:t>
            </a:r>
            <a:r>
              <a:rPr lang="en-AU" dirty="0"/>
              <a:t>.</a:t>
            </a:r>
          </a:p>
        </p:txBody>
      </p:sp>
      <p:pic>
        <p:nvPicPr>
          <p:cNvPr id="4" name="Picture 2" descr="Profile photo for Alex Trit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7496" y="1949734"/>
            <a:ext cx="2743775" cy="274377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871559" y="2897788"/>
            <a:ext cx="2599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 smtClean="0"/>
              <a:t>DCT spatial</a:t>
            </a:r>
          </a:p>
          <a:p>
            <a:pPr algn="ctr"/>
            <a:r>
              <a:rPr lang="en-AU" dirty="0" smtClean="0"/>
              <a:t>frequencies (almost JPEG)</a:t>
            </a:r>
            <a:endParaRPr lang="en-AU" dirty="0"/>
          </a:p>
        </p:txBody>
      </p:sp>
      <p:sp>
        <p:nvSpPr>
          <p:cNvPr id="7" name="TextBox 6"/>
          <p:cNvSpPr txBox="1"/>
          <p:nvPr/>
        </p:nvSpPr>
        <p:spPr>
          <a:xfrm>
            <a:off x="6668716" y="4856699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Original</a:t>
            </a:r>
            <a:endParaRPr lang="en-AU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9476" y="3850227"/>
            <a:ext cx="2743776" cy="274377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51694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The Heisenberg uncertainty principle?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4175366" cy="3678303"/>
          </a:xfrm>
        </p:spPr>
        <p:txBody>
          <a:bodyPr/>
          <a:lstStyle/>
          <a:p>
            <a:r>
              <a:rPr lang="en-AU" dirty="0" smtClean="0"/>
              <a:t>Signals with </a:t>
            </a:r>
            <a:r>
              <a:rPr lang="en-AU" b="1" dirty="0" smtClean="0"/>
              <a:t>condensed energy</a:t>
            </a:r>
            <a:r>
              <a:rPr lang="en-AU" dirty="0" smtClean="0"/>
              <a:t> in one domain have </a:t>
            </a:r>
            <a:r>
              <a:rPr lang="en-AU" b="1" dirty="0" smtClean="0"/>
              <a:t>spread-out energy</a:t>
            </a:r>
            <a:r>
              <a:rPr lang="en-AU" dirty="0" smtClean="0"/>
              <a:t> under a frequency transform (like FFT or DCT)</a:t>
            </a:r>
          </a:p>
          <a:p>
            <a:r>
              <a:rPr lang="en-AU" dirty="0" smtClean="0"/>
              <a:t>Sparse signals in general have spread out energy if the frequency transform “behaves nicely”</a:t>
            </a:r>
            <a:endParaRPr lang="en-AU" dirty="0"/>
          </a:p>
        </p:txBody>
      </p:sp>
      <p:grpSp>
        <p:nvGrpSpPr>
          <p:cNvPr id="4" name="Group 3"/>
          <p:cNvGrpSpPr/>
          <p:nvPr/>
        </p:nvGrpSpPr>
        <p:grpSpPr>
          <a:xfrm>
            <a:off x="6838787" y="2180496"/>
            <a:ext cx="3646878" cy="1524000"/>
            <a:chOff x="6895980" y="1797218"/>
            <a:chExt cx="3646878" cy="1524000"/>
          </a:xfrm>
        </p:grpSpPr>
        <p:cxnSp>
          <p:nvCxnSpPr>
            <p:cNvPr id="5" name="Straight Arrow Connector 4"/>
            <p:cNvCxnSpPr/>
            <p:nvPr/>
          </p:nvCxnSpPr>
          <p:spPr>
            <a:xfrm>
              <a:off x="7038351" y="2983467"/>
              <a:ext cx="2866768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flipV="1">
              <a:off x="8875060" y="1797218"/>
              <a:ext cx="0" cy="118624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9928587" y="2798801"/>
              <a:ext cx="6142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dirty="0"/>
                <a:t>time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740339" y="2951886"/>
              <a:ext cx="340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dirty="0"/>
                <a:t>t</a:t>
              </a:r>
              <a:r>
                <a:rPr lang="en-AU" baseline="-25000" dirty="0"/>
                <a:t>0</a:t>
              </a:r>
              <a:endParaRPr lang="en-AU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95980" y="1819928"/>
              <a:ext cx="185110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AU" dirty="0"/>
                <a:t>delta “function” (is pretty sparse)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6806113" y="3733725"/>
            <a:ext cx="4020867" cy="2152437"/>
            <a:chOff x="7045099" y="3350447"/>
            <a:chExt cx="4020867" cy="2152437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7045099" y="4751169"/>
              <a:ext cx="2866768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9935335" y="4566503"/>
              <a:ext cx="11306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dirty="0"/>
                <a:t>frequency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591380" y="3350447"/>
              <a:ext cx="5469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dirty="0"/>
                <a:t>1/t</a:t>
              </a:r>
              <a:r>
                <a:rPr lang="en-AU" baseline="-25000" dirty="0"/>
                <a:t>0</a:t>
              </a:r>
              <a:endParaRPr lang="en-AU" dirty="0"/>
            </a:p>
          </p:txBody>
        </p:sp>
        <p:sp>
          <p:nvSpPr>
            <p:cNvPr id="14" name="Freeform 13"/>
            <p:cNvSpPr/>
            <p:nvPr/>
          </p:nvSpPr>
          <p:spPr>
            <a:xfrm>
              <a:off x="7076303" y="4044777"/>
              <a:ext cx="2718486" cy="1458107"/>
            </a:xfrm>
            <a:custGeom>
              <a:avLst/>
              <a:gdLst>
                <a:gd name="connsiteX0" fmla="*/ 0 w 2718486"/>
                <a:gd name="connsiteY0" fmla="*/ 1458099 h 1458107"/>
                <a:gd name="connsiteX1" fmla="*/ 444843 w 2718486"/>
                <a:gd name="connsiteY1" fmla="*/ 16477 h 1458107"/>
                <a:gd name="connsiteX2" fmla="*/ 733167 w 2718486"/>
                <a:gd name="connsiteY2" fmla="*/ 1458099 h 1458107"/>
                <a:gd name="connsiteX3" fmla="*/ 1186248 w 2718486"/>
                <a:gd name="connsiteY3" fmla="*/ 1 h 1458107"/>
                <a:gd name="connsiteX4" fmla="*/ 1474573 w 2718486"/>
                <a:gd name="connsiteY4" fmla="*/ 1458099 h 1458107"/>
                <a:gd name="connsiteX5" fmla="*/ 1927654 w 2718486"/>
                <a:gd name="connsiteY5" fmla="*/ 24715 h 1458107"/>
                <a:gd name="connsiteX6" fmla="*/ 2166551 w 2718486"/>
                <a:gd name="connsiteY6" fmla="*/ 1458099 h 1458107"/>
                <a:gd name="connsiteX7" fmla="*/ 2496065 w 2718486"/>
                <a:gd name="connsiteY7" fmla="*/ 1 h 1458107"/>
                <a:gd name="connsiteX8" fmla="*/ 2718486 w 2718486"/>
                <a:gd name="connsiteY8" fmla="*/ 1449861 h 14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8486" h="1458107">
                  <a:moveTo>
                    <a:pt x="0" y="1458099"/>
                  </a:moveTo>
                  <a:cubicBezTo>
                    <a:pt x="161324" y="737288"/>
                    <a:pt x="322649" y="16477"/>
                    <a:pt x="444843" y="16477"/>
                  </a:cubicBezTo>
                  <a:cubicBezTo>
                    <a:pt x="567037" y="16477"/>
                    <a:pt x="609600" y="1460845"/>
                    <a:pt x="733167" y="1458099"/>
                  </a:cubicBezTo>
                  <a:cubicBezTo>
                    <a:pt x="856734" y="1455353"/>
                    <a:pt x="1062680" y="1"/>
                    <a:pt x="1186248" y="1"/>
                  </a:cubicBezTo>
                  <a:cubicBezTo>
                    <a:pt x="1309816" y="1"/>
                    <a:pt x="1351005" y="1453980"/>
                    <a:pt x="1474573" y="1458099"/>
                  </a:cubicBezTo>
                  <a:cubicBezTo>
                    <a:pt x="1598141" y="1462218"/>
                    <a:pt x="1812324" y="24715"/>
                    <a:pt x="1927654" y="24715"/>
                  </a:cubicBezTo>
                  <a:cubicBezTo>
                    <a:pt x="2042984" y="24715"/>
                    <a:pt x="2071816" y="1462218"/>
                    <a:pt x="2166551" y="1458099"/>
                  </a:cubicBezTo>
                  <a:cubicBezTo>
                    <a:pt x="2261286" y="1453980"/>
                    <a:pt x="2404076" y="1374"/>
                    <a:pt x="2496065" y="1"/>
                  </a:cubicBezTo>
                  <a:cubicBezTo>
                    <a:pt x="2588054" y="-1372"/>
                    <a:pt x="2653270" y="724244"/>
                    <a:pt x="2718486" y="1449861"/>
                  </a:cubicBezTo>
                </a:path>
              </a:pathLst>
            </a:custGeom>
            <a:noFill/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V="1">
              <a:off x="7529384" y="3814119"/>
              <a:ext cx="757881" cy="16476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333235" y="2739300"/>
            <a:ext cx="1323759" cy="2395147"/>
            <a:chOff x="5159419" y="2356022"/>
            <a:chExt cx="1323759" cy="2395147"/>
          </a:xfrm>
        </p:grpSpPr>
        <p:sp>
          <p:nvSpPr>
            <p:cNvPr id="17" name="Curved Right Arrow 16"/>
            <p:cNvSpPr/>
            <p:nvPr/>
          </p:nvSpPr>
          <p:spPr>
            <a:xfrm>
              <a:off x="5651157" y="2356022"/>
              <a:ext cx="832021" cy="2395147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schemeClr val="tx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 rot="16200000">
              <a:off x="4418531" y="3350446"/>
              <a:ext cx="18511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AU" dirty="0"/>
                <a:t>Fourier transform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7371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Incomplete frequency transforms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4619982" cy="3678303"/>
          </a:xfrm>
        </p:spPr>
        <p:txBody>
          <a:bodyPr/>
          <a:lstStyle/>
          <a:p>
            <a:r>
              <a:rPr lang="en-AU" dirty="0" smtClean="0"/>
              <a:t>Just like with “guess a number”, taking a frequency transform gets </a:t>
            </a:r>
            <a:r>
              <a:rPr lang="en-AU" b="1" dirty="0" smtClean="0"/>
              <a:t>sweeping information</a:t>
            </a:r>
            <a:r>
              <a:rPr lang="en-AU" dirty="0" smtClean="0"/>
              <a:t> about the whole sparse signal.</a:t>
            </a:r>
          </a:p>
          <a:p>
            <a:r>
              <a:rPr lang="en-AU" dirty="0" smtClean="0"/>
              <a:t>And, also like with “guess a number”, one can capture the full signal with </a:t>
            </a:r>
            <a:r>
              <a:rPr lang="en-AU" b="1" dirty="0" smtClean="0"/>
              <a:t>way fewer measurements</a:t>
            </a:r>
            <a:r>
              <a:rPr lang="en-AU" dirty="0" smtClean="0"/>
              <a:t> that usual.</a:t>
            </a:r>
          </a:p>
          <a:p>
            <a:r>
              <a:rPr lang="en-AU" dirty="0" smtClean="0"/>
              <a:t>Compressive sensing (compressed sensing, compressive sampling).</a:t>
            </a:r>
          </a:p>
          <a:p>
            <a:r>
              <a:rPr lang="en-AU" dirty="0" smtClean="0"/>
              <a:t>The </a:t>
            </a:r>
            <a:r>
              <a:rPr lang="en-AU" b="1" dirty="0" smtClean="0"/>
              <a:t>measurement itself</a:t>
            </a:r>
            <a:r>
              <a:rPr lang="en-AU" dirty="0" smtClean="0"/>
              <a:t> is the compressed form.</a:t>
            </a:r>
            <a:endParaRPr lang="en-AU" dirty="0"/>
          </a:p>
        </p:txBody>
      </p:sp>
      <p:pic>
        <p:nvPicPr>
          <p:cNvPr id="4" name="Picture 2" descr="https://upload.wikimedia.org/wikipedia/commons/thumb/8/85/Dover_AFB_Youth_Center_Camps_140627-F-BO262-106_%28cropped%29.jpg/1280px-Dover_AFB_Youth_Center_Camps_140627-F-BO262-106_%28cropped%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3839" y="2180496"/>
            <a:ext cx="5796969" cy="3926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275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Recovery?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6416938" cy="3678303"/>
          </a:xfrm>
        </p:spPr>
        <p:txBody>
          <a:bodyPr/>
          <a:lstStyle/>
          <a:p>
            <a:r>
              <a:rPr lang="en-AU" b="1" dirty="0" smtClean="0"/>
              <a:t>Underdetermined </a:t>
            </a:r>
            <a:r>
              <a:rPr lang="en-AU" dirty="0" smtClean="0"/>
              <a:t>linear system means </a:t>
            </a:r>
            <a:r>
              <a:rPr lang="en-AU" b="1" dirty="0" smtClean="0"/>
              <a:t>many signals</a:t>
            </a:r>
            <a:r>
              <a:rPr lang="en-AU" dirty="0" smtClean="0"/>
              <a:t> could produce the samples measured…</a:t>
            </a:r>
          </a:p>
          <a:p>
            <a:r>
              <a:rPr lang="en-AU" dirty="0" smtClean="0"/>
              <a:t>… but because the </a:t>
            </a:r>
            <a:r>
              <a:rPr lang="en-AU" b="1" dirty="0" smtClean="0"/>
              <a:t>ground-truth signal is sparse</a:t>
            </a:r>
            <a:r>
              <a:rPr lang="en-AU" dirty="0" smtClean="0"/>
              <a:t>, it is overwhelmingly likely that it will be the </a:t>
            </a:r>
            <a:r>
              <a:rPr lang="en-AU" b="1" dirty="0" smtClean="0"/>
              <a:t>sparsest signal</a:t>
            </a:r>
            <a:r>
              <a:rPr lang="en-AU" dirty="0" smtClean="0"/>
              <a:t> that will fit the data measured.</a:t>
            </a:r>
          </a:p>
          <a:p>
            <a:r>
              <a:rPr lang="en-AU" dirty="0" smtClean="0"/>
              <a:t>Can find said signal with </a:t>
            </a:r>
            <a:r>
              <a:rPr lang="en-AU" b="1" dirty="0" smtClean="0"/>
              <a:t>optimisation problem</a:t>
            </a:r>
            <a:r>
              <a:rPr lang="en-AU" dirty="0" smtClean="0"/>
              <a:t> that rewards sparsity.</a:t>
            </a:r>
            <a:endParaRPr lang="en-AU" dirty="0"/>
          </a:p>
        </p:txBody>
      </p:sp>
      <p:grpSp>
        <p:nvGrpSpPr>
          <p:cNvPr id="9" name="Group 8"/>
          <p:cNvGrpSpPr/>
          <p:nvPr/>
        </p:nvGrpSpPr>
        <p:grpSpPr>
          <a:xfrm>
            <a:off x="7482853" y="1855143"/>
            <a:ext cx="4040125" cy="4741764"/>
            <a:chOff x="7482853" y="1855143"/>
            <a:chExt cx="4040125" cy="4741764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503A60F-979D-2981-AC84-4421BD6464BB}"/>
                </a:ext>
              </a:extLst>
            </p:cNvPr>
            <p:cNvGrpSpPr/>
            <p:nvPr/>
          </p:nvGrpSpPr>
          <p:grpSpPr>
            <a:xfrm>
              <a:off x="8166931" y="1855143"/>
              <a:ext cx="3356047" cy="4741764"/>
              <a:chOff x="7047781" y="1863306"/>
              <a:chExt cx="3356047" cy="4741764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B6B9AA50-0D4B-4E19-DC8D-751CD69925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200900" y="2057401"/>
                <a:ext cx="3202928" cy="4547669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3B778748-41AB-7103-4A1A-AC6B69136891}"/>
                  </a:ext>
                </a:extLst>
              </p:cNvPr>
              <p:cNvSpPr/>
              <p:nvPr/>
            </p:nvSpPr>
            <p:spPr>
              <a:xfrm>
                <a:off x="7047781" y="1863306"/>
                <a:ext cx="612476" cy="48307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AU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endParaRPr>
              </a:p>
            </p:txBody>
          </p:sp>
        </p:grp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17A6152-283F-C343-72BD-4EF58AD36B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82853" y="3236045"/>
              <a:ext cx="352474" cy="2648320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B70D999B-CBAA-95E3-4692-6F4FFED54383}"/>
                    </a:ext>
                  </a:extLst>
                </p:cNvPr>
                <p:cNvSpPr txBox="1"/>
                <p:nvPr/>
              </p:nvSpPr>
              <p:spPr>
                <a:xfrm>
                  <a:off x="7566926" y="3857837"/>
                  <a:ext cx="1084729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AU" sz="4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⇒</m:t>
                        </m:r>
                      </m:oMath>
                    </m:oMathPara>
                  </a14:m>
                  <a:endParaRPr kumimoji="0" lang="en-AU" sz="4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/>
                    <a:ea typeface="+mn-ea"/>
                    <a:cs typeface="+mn-cs"/>
                  </a:endParaRPr>
                </a:p>
              </p:txBody>
            </p:sp>
          </mc:Choice>
          <mc:Fallback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B70D999B-CBAA-95E3-4692-6F4FFED5438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66926" y="3857837"/>
                  <a:ext cx="1084729" cy="830997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AU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937125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When does it work?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5391769" cy="3678303"/>
          </a:xfrm>
        </p:spPr>
        <p:txBody>
          <a:bodyPr/>
          <a:lstStyle/>
          <a:p>
            <a:r>
              <a:rPr lang="en-AU" dirty="0" smtClean="0"/>
              <a:t>Set of frequencies you choose to measure has </a:t>
            </a:r>
            <a:r>
              <a:rPr lang="en-AU" b="1" dirty="0" smtClean="0"/>
              <a:t>no structure</a:t>
            </a:r>
            <a:r>
              <a:rPr lang="en-AU" dirty="0" smtClean="0"/>
              <a:t>…</a:t>
            </a:r>
          </a:p>
          <a:p>
            <a:r>
              <a:rPr lang="en-AU" dirty="0" smtClean="0"/>
              <a:t>… which is extremely likely if you choose such frequencies </a:t>
            </a:r>
            <a:r>
              <a:rPr lang="en-AU" b="1" dirty="0" smtClean="0"/>
              <a:t>randomly</a:t>
            </a:r>
            <a:r>
              <a:rPr lang="en-AU" dirty="0" smtClean="0"/>
              <a:t>.</a:t>
            </a:r>
          </a:p>
          <a:p>
            <a:r>
              <a:rPr lang="en-AU" dirty="0" smtClean="0"/>
              <a:t>Formal mathematical proofs in </a:t>
            </a:r>
            <a:r>
              <a:rPr lang="en-AU" b="1" dirty="0" err="1"/>
              <a:t>Foucart</a:t>
            </a:r>
            <a:r>
              <a:rPr lang="en-AU" b="1" dirty="0"/>
              <a:t> and </a:t>
            </a:r>
            <a:r>
              <a:rPr lang="en-AU" b="1" dirty="0" err="1"/>
              <a:t>Rauhut</a:t>
            </a:r>
            <a:r>
              <a:rPr lang="en-AU" b="1" dirty="0"/>
              <a:t> </a:t>
            </a:r>
            <a:r>
              <a:rPr lang="en-AU" i="1" dirty="0"/>
              <a:t>A Mathematical Introduction to Compressive </a:t>
            </a:r>
            <a:r>
              <a:rPr lang="en-AU" i="1" dirty="0" smtClean="0"/>
              <a:t>Sensing</a:t>
            </a:r>
            <a:endParaRPr lang="en-AU" dirty="0"/>
          </a:p>
        </p:txBody>
      </p:sp>
      <p:pic>
        <p:nvPicPr>
          <p:cNvPr id="4" name="Picture 2" descr="Ways To Discover How To Play Casino Games In The Best Way | GRAND PRIX 24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5490" y="2742115"/>
            <a:ext cx="4936807" cy="2836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983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Optimisation</a:t>
            </a:r>
            <a:endParaRPr lang="en-A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81192" y="2180496"/>
                <a:ext cx="4351535" cy="3678303"/>
              </a:xfrm>
            </p:spPr>
            <p:txBody>
              <a:bodyPr/>
              <a:lstStyle/>
              <a:p>
                <a:r>
                  <a:rPr lang="en-AU" dirty="0" smtClean="0"/>
                  <a:t>Optimising for sparsity directly is an </a:t>
                </a:r>
                <a:r>
                  <a:rPr lang="en-AU" b="1" dirty="0" smtClean="0"/>
                  <a:t>NP hard problem</a:t>
                </a:r>
                <a:r>
                  <a:rPr lang="en-AU" dirty="0" smtClean="0"/>
                  <a:t>. RIP</a:t>
                </a:r>
              </a:p>
              <a:p>
                <a:r>
                  <a:rPr lang="en-AU" dirty="0" smtClean="0"/>
                  <a:t>LASSO:</a:t>
                </a:r>
              </a:p>
              <a:p>
                <a:pPr lvl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1800" i="1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AU" sz="1800" b="0" i="1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AU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AU" sz="1800" b="0" i="0" smtClean="0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arg</m:t>
                        </m:r>
                        <m:r>
                          <a:rPr lang="en-AU" sz="1800" b="0" i="0" smtClean="0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 sz="1800" b="0" i="0" smtClean="0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min</m:t>
                        </m:r>
                      </m:e>
                      <m:sub>
                        <m:r>
                          <a:rPr lang="en-AU" sz="1800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sSubSup>
                      <m:sSubSupPr>
                        <m:ctrlPr>
                          <a:rPr lang="en-AU" sz="18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AU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1800" b="0" i="1" smtClean="0"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  <m:r>
                              <a:rPr lang="en-AU" sz="1800" b="0" i="1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AU" sz="18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AU" sz="1800" b="0" i="1" smtClean="0">
                                <a:solidFill>
                                  <a:srgbClr val="CC9900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e>
                      <m:sub>
                        <m:r>
                          <a:rPr lang="en-AU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AU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AU" sz="1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AU" sz="1800" b="0" i="1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</a:rPr>
                      <m:t>𝜆</m:t>
                    </m:r>
                    <m:sSub>
                      <m:sSubPr>
                        <m:ctrlPr>
                          <a:rPr lang="en-AU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AU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1800" b="0" i="1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  <m:sub>
                        <m:r>
                          <a:rPr lang="en-AU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AU" sz="1800" dirty="0" smtClean="0"/>
              </a:p>
              <a:p>
                <a:pPr lvl="1"/>
                <a:endParaRPr lang="en-AU" sz="1800" b="0" i="1" dirty="0" smtClean="0">
                  <a:latin typeface="Cambria Math" panose="02040503050406030204" pitchFamily="18" charset="0"/>
                </a:endParaRPr>
              </a:p>
              <a:p>
                <a:pPr lvl="1"/>
                <a:endParaRPr lang="en-AU" sz="1800" b="0" i="1" dirty="0" smtClean="0">
                  <a:latin typeface="Cambria Math" panose="02040503050406030204" pitchFamily="18" charset="0"/>
                </a:endParaRPr>
              </a:p>
              <a:p>
                <a:pPr lvl="1"/>
                <a:endParaRPr lang="en-AU" sz="180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AU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AU" sz="18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1800" b="0" i="1" smtClean="0">
                                <a:solidFill>
                                  <a:srgbClr val="FF6600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d>
                      </m:e>
                      <m:sub>
                        <m:r>
                          <a:rPr lang="en-AU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AU" sz="18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AU" sz="18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AU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d>
                          <m:dPr>
                            <m:begChr m:val="|"/>
                            <m:endChr m:val="|"/>
                            <m:ctrlPr>
                              <a:rPr lang="en-AU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AU" sz="1800" b="0" i="1" smtClean="0">
                                    <a:solidFill>
                                      <a:srgbClr val="FF6600"/>
                                    </a:solidFill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lang="en-AU" sz="1800" dirty="0" smtClean="0"/>
              </a:p>
              <a:p>
                <a:pPr lvl="1"/>
                <a14:m>
                  <m:oMath xmlns:m="http://schemas.openxmlformats.org/officeDocument/2006/math">
                    <m:sSubSup>
                      <m:sSubSupPr>
                        <m:ctrlPr>
                          <a:rPr lang="en-AU" sz="18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AU" sz="1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1800" i="1">
                                <a:solidFill>
                                  <a:srgbClr val="FF6600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d>
                      </m:e>
                      <m:sub>
                        <m:r>
                          <a:rPr lang="en-AU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AU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AU" sz="1800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AU" sz="1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AU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AU" sz="1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AU" sz="18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AU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AU" sz="1800" i="1">
                                        <a:solidFill>
                                          <a:srgbClr val="FF66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AU" sz="18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AU" sz="1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AU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2" y="2180496"/>
                <a:ext cx="4351535" cy="3678303"/>
              </a:xfrm>
              <a:blipFill>
                <a:blip r:embed="rId2"/>
                <a:stretch>
                  <a:fillRect l="-560" b="-16418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Connector 4"/>
          <p:cNvCxnSpPr/>
          <p:nvPr/>
        </p:nvCxnSpPr>
        <p:spPr>
          <a:xfrm>
            <a:off x="8162488" y="2793534"/>
            <a:ext cx="0" cy="316264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6249798" y="4328719"/>
            <a:ext cx="382538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 rot="2700000">
            <a:off x="7415867" y="3586292"/>
            <a:ext cx="1493241" cy="1493241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10" name="Straight Connector 9"/>
          <p:cNvCxnSpPr/>
          <p:nvPr/>
        </p:nvCxnSpPr>
        <p:spPr>
          <a:xfrm>
            <a:off x="6249798" y="2829752"/>
            <a:ext cx="3825380" cy="931578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Rectangle 11"/>
              <p:cNvSpPr/>
              <p:nvPr/>
            </p:nvSpPr>
            <p:spPr>
              <a:xfrm>
                <a:off x="5704789" y="2926209"/>
                <a:ext cx="96026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AU" i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AU" b="0" i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i="1">
                          <a:solidFill>
                            <a:srgbClr val="CC9900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4789" y="2926209"/>
                <a:ext cx="960263" cy="369332"/>
              </a:xfrm>
              <a:prstGeom prst="rect">
                <a:avLst/>
              </a:prstGeom>
              <a:blipFill>
                <a:blip r:embed="rId3"/>
                <a:stretch>
                  <a:fillRect b="-8197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Rectangle 12"/>
              <p:cNvSpPr/>
              <p:nvPr/>
            </p:nvSpPr>
            <p:spPr>
              <a:xfrm>
                <a:off x="8588510" y="5012195"/>
                <a:ext cx="158620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AU" dirty="0" smtClean="0"/>
                  <a:t>Constant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AU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i="1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  <m:sub>
                        <m:r>
                          <a:rPr lang="en-AU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AU" dirty="0"/>
              </a:p>
            </p:txBody>
          </p:sp>
        </mc:Choice>
        <mc:Fallback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88510" y="5012195"/>
                <a:ext cx="1586203" cy="369332"/>
              </a:xfrm>
              <a:prstGeom prst="rect">
                <a:avLst/>
              </a:prstGeom>
              <a:blipFill>
                <a:blip r:embed="rId4"/>
                <a:stretch>
                  <a:fillRect l="-3462" t="-8197" b="-2459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Rectangle 13"/>
              <p:cNvSpPr/>
              <p:nvPr/>
            </p:nvSpPr>
            <p:spPr>
              <a:xfrm>
                <a:off x="8325732" y="2943729"/>
                <a:ext cx="3285076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AU" dirty="0" smtClean="0"/>
                  <a:t>Smallest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AU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i="1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  <m:sub>
                        <m:r>
                          <a:rPr lang="en-AU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AU" dirty="0" smtClean="0"/>
                  <a:t> that fits </a:t>
                </a:r>
                <a14:m>
                  <m:oMath xmlns:m="http://schemas.openxmlformats.org/officeDocument/2006/math">
                    <m:r>
                      <a:rPr lang="en-AU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AU" i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AU" i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AU" i="1">
                        <a:solidFill>
                          <a:srgbClr val="CC9900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endParaRPr lang="en-AU" dirty="0"/>
              </a:p>
            </p:txBody>
          </p:sp>
        </mc:Choice>
        <mc:Fallback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5732" y="2943729"/>
                <a:ext cx="3285076" cy="369332"/>
              </a:xfrm>
              <a:prstGeom prst="rect">
                <a:avLst/>
              </a:prstGeom>
              <a:blipFill>
                <a:blip r:embed="rId5"/>
                <a:stretch>
                  <a:fillRect l="-1670" t="-10000" b="-26667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1227338" y="4099952"/>
            <a:ext cx="1754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 smtClean="0"/>
              <a:t>Punishment for not fitting data</a:t>
            </a:r>
            <a:endParaRPr lang="en-AU" dirty="0"/>
          </a:p>
        </p:txBody>
      </p:sp>
      <p:sp>
        <p:nvSpPr>
          <p:cNvPr id="16" name="TextBox 15"/>
          <p:cNvSpPr txBox="1"/>
          <p:nvPr/>
        </p:nvSpPr>
        <p:spPr>
          <a:xfrm>
            <a:off x="3778164" y="4099952"/>
            <a:ext cx="16995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 smtClean="0"/>
              <a:t>Punishment for not being sparse</a:t>
            </a:r>
            <a:endParaRPr lang="en-AU" dirty="0"/>
          </a:p>
        </p:txBody>
      </p:sp>
      <p:cxnSp>
        <p:nvCxnSpPr>
          <p:cNvPr id="18" name="Straight Arrow Connector 17"/>
          <p:cNvCxnSpPr>
            <a:stCxn id="15" idx="0"/>
          </p:cNvCxnSpPr>
          <p:nvPr/>
        </p:nvCxnSpPr>
        <p:spPr>
          <a:xfrm flipV="1">
            <a:off x="2104379" y="3761330"/>
            <a:ext cx="739780" cy="33862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6" idx="0"/>
          </p:cNvCxnSpPr>
          <p:nvPr/>
        </p:nvCxnSpPr>
        <p:spPr>
          <a:xfrm flipH="1" flipV="1">
            <a:off x="4337110" y="3778108"/>
            <a:ext cx="290840" cy="32184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Rectangle 21"/>
              <p:cNvSpPr/>
              <p:nvPr/>
            </p:nvSpPr>
            <p:spPr>
              <a:xfrm>
                <a:off x="10084648" y="4116460"/>
                <a:ext cx="47198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AU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22" name="Rectangle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84648" y="4116460"/>
                <a:ext cx="471989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3" name="Rectangle 22"/>
              <p:cNvSpPr/>
              <p:nvPr/>
            </p:nvSpPr>
            <p:spPr>
              <a:xfrm>
                <a:off x="7926492" y="2376340"/>
                <a:ext cx="47731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AU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23" name="Rectangle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26492" y="2376340"/>
                <a:ext cx="477310" cy="369332"/>
              </a:xfrm>
              <a:prstGeom prst="rect">
                <a:avLst/>
              </a:prstGeom>
              <a:blipFill>
                <a:blip r:embed="rId7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03104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0"/>
                            </p:stCondLst>
                            <p:childTnLst>
                              <p:par>
                                <p:cTn id="9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animBg="1"/>
      <p:bldP spid="12" grpId="0"/>
      <p:bldP spid="13" grpId="0"/>
      <p:bldP spid="14" grpId="0"/>
      <p:bldP spid="15" grpId="0"/>
      <p:bldP spid="16" grpId="0"/>
      <p:bldP spid="22" grpId="0"/>
      <p:bldP spid="2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Solver and example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3946420" cy="3678303"/>
          </a:xfrm>
        </p:spPr>
        <p:txBody>
          <a:bodyPr/>
          <a:lstStyle/>
          <a:p>
            <a:r>
              <a:rPr lang="en-AU" dirty="0" smtClean="0"/>
              <a:t>Iterative shrinkage-</a:t>
            </a:r>
            <a:r>
              <a:rPr lang="en-AU" dirty="0" err="1" smtClean="0"/>
              <a:t>thresholding</a:t>
            </a:r>
            <a:r>
              <a:rPr lang="en-AU" dirty="0" smtClean="0"/>
              <a:t> algorithm (ISTA)</a:t>
            </a:r>
          </a:p>
          <a:p>
            <a:pPr lvl="1"/>
            <a:r>
              <a:rPr lang="en-AU" dirty="0" smtClean="0"/>
              <a:t>Alternates gradient methods between 1- and 2-norms of the LASSO</a:t>
            </a:r>
          </a:p>
          <a:p>
            <a:r>
              <a:rPr lang="en-AU" dirty="0" smtClean="0"/>
              <a:t>Example</a:t>
            </a:r>
          </a:p>
          <a:p>
            <a:pPr lvl="1"/>
            <a:r>
              <a:rPr lang="en-AU" dirty="0" smtClean="0"/>
              <a:t>Only sample ~20% of pixels</a:t>
            </a:r>
          </a:p>
          <a:p>
            <a:pPr lvl="1"/>
            <a:r>
              <a:rPr lang="en-AU" dirty="0" smtClean="0"/>
              <a:t>100 iterations</a:t>
            </a:r>
          </a:p>
          <a:p>
            <a:pPr lvl="1"/>
            <a:r>
              <a:rPr lang="en-AU" dirty="0"/>
              <a:t>Emulates “single pixel camera</a:t>
            </a:r>
            <a:r>
              <a:rPr lang="en-AU" dirty="0" smtClean="0"/>
              <a:t>”</a:t>
            </a:r>
          </a:p>
          <a:p>
            <a:pPr lvl="1"/>
            <a:r>
              <a:rPr lang="en-AU" dirty="0" smtClean="0"/>
              <a:t>I’ll put code on </a:t>
            </a:r>
            <a:r>
              <a:rPr lang="en-AU" dirty="0" err="1" smtClean="0"/>
              <a:t>github</a:t>
            </a:r>
            <a:endParaRPr lang="en-AU" dirty="0" smtClean="0"/>
          </a:p>
          <a:p>
            <a:pPr lvl="1"/>
            <a:endParaRPr lang="en-AU" dirty="0" smtClean="0"/>
          </a:p>
          <a:p>
            <a:pPr lvl="1"/>
            <a:endParaRPr lang="en-AU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603" y="4019647"/>
            <a:ext cx="2578384" cy="257838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4183" y="2395033"/>
            <a:ext cx="2578384" cy="257838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Picture 2" descr="Profile photo for Alex Trit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3603" y="1021110"/>
            <a:ext cx="2578384" cy="257838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731798" y="2339829"/>
            <a:ext cx="1456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Ground truth</a:t>
            </a:r>
            <a:endParaRPr lang="en-AU" dirty="0"/>
          </a:p>
        </p:txBody>
      </p:sp>
      <p:sp>
        <p:nvSpPr>
          <p:cNvPr id="9" name="TextBox 8"/>
          <p:cNvSpPr txBox="1"/>
          <p:nvPr/>
        </p:nvSpPr>
        <p:spPr>
          <a:xfrm>
            <a:off x="3753750" y="4985673"/>
            <a:ext cx="24157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AU" dirty="0" smtClean="0"/>
              <a:t>Subsampled</a:t>
            </a:r>
          </a:p>
          <a:p>
            <a:pPr algn="r"/>
            <a:r>
              <a:rPr lang="en-AU" dirty="0" smtClean="0"/>
              <a:t>(green is “unmeasured”)</a:t>
            </a:r>
            <a:endParaRPr lang="en-AU" dirty="0"/>
          </a:p>
        </p:txBody>
      </p:sp>
      <p:sp>
        <p:nvSpPr>
          <p:cNvPr id="10" name="TextBox 9"/>
          <p:cNvSpPr txBox="1"/>
          <p:nvPr/>
        </p:nvSpPr>
        <p:spPr>
          <a:xfrm>
            <a:off x="9862636" y="5124172"/>
            <a:ext cx="1181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Recovered</a:t>
            </a:r>
            <a:endParaRPr lang="en-AU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43" t="55263" r="20735" b="31274"/>
          <a:stretch/>
        </p:blipFill>
        <p:spPr>
          <a:xfrm>
            <a:off x="4122978" y="3225710"/>
            <a:ext cx="1677333" cy="158787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127799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/>
      <p:bldP spid="9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Rectangle 208"/>
          <p:cNvSpPr/>
          <p:nvPr/>
        </p:nvSpPr>
        <p:spPr>
          <a:xfrm>
            <a:off x="0" y="609593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7" name="Rectangle 106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109" name="Rectangle 108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110" name="Rectangle 109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112" name="Rectangle 111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116" name="Rectangle 115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117" name="Rectangle 116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118" name="Rectangle 117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119" name="Rectangle 118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120" name="Rectangle 119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121" name="Rectangle 120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122" name="Rectangle 121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123" name="Rectangle 122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125" name="Rectangle 124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127" name="Rectangle 126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128" name="Rectangle 127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129" name="Rectangle 128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130" name="Rectangle 129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131" name="Rectangle 130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132" name="Rectangle 131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133" name="Rectangle 132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134" name="Rectangle 133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135" name="Rectangle 134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136" name="Rectangle 135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137" name="Rectangle 136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138" name="Rectangle 137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139" name="Rectangle 138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140" name="Rectangle 139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141" name="Rectangle 140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142" name="Rectangle 141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144" name="Rectangle 143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146" name="Rectangle 145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156" name="Rectangle 155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157" name="Rectangle 156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161" name="Rectangle 160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162" name="Rectangle 161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163" name="Rectangle 162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164" name="Rectangle 163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165" name="Rectangle 164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166" name="Rectangle 165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167" name="Rectangle 166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168" name="Rectangle 167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169" name="Rectangle 168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170" name="Rectangle 169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171" name="Rectangle 170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172" name="Rectangle 171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173" name="Rectangle 172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174" name="Rectangle 173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175" name="Rectangle 174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176" name="Rectangle 175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177" name="Rectangle 176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178" name="Rectangle 177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179" name="Rectangle 178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180" name="Rectangle 179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182" name="Rectangle 181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186" name="Rectangle 185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187" name="Rectangle 186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188" name="Rectangle 187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189" name="Rectangle 188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190" name="Rectangle 189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191" name="Rectangle 190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192" name="Rectangle 191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193" name="Rectangle 192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195" name="Rectangle 194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199" name="Rectangle 198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200" name="Rectangle 199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201" name="Rectangle 200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202" name="Rectangle 201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203" name="Rectangle 202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204" name="Rectangle 203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205" name="Rectangle 204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206" name="Rectangle 205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207" name="TextBox 206"/>
          <p:cNvSpPr txBox="1"/>
          <p:nvPr/>
        </p:nvSpPr>
        <p:spPr>
          <a:xfrm>
            <a:off x="609600" y="1380565"/>
            <a:ext cx="2764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Is it greater than 50?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609600" y="2045722"/>
            <a:ext cx="587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3409143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1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3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6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7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8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4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5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9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0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2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3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6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7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8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1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4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5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8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9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03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Relevant to my work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4880041" cy="3678303"/>
          </a:xfrm>
        </p:spPr>
        <p:txBody>
          <a:bodyPr/>
          <a:lstStyle/>
          <a:p>
            <a:r>
              <a:rPr lang="en-AU" dirty="0" smtClean="0"/>
              <a:t>We make the coldest material in the universe (BEC)</a:t>
            </a:r>
          </a:p>
          <a:p>
            <a:r>
              <a:rPr lang="en-AU" dirty="0" smtClean="0"/>
              <a:t>It is sensitive to magnetic fields</a:t>
            </a:r>
          </a:p>
          <a:p>
            <a:r>
              <a:rPr lang="en-AU" dirty="0" smtClean="0"/>
              <a:t>We make magnetic field sensors out of it</a:t>
            </a:r>
          </a:p>
          <a:p>
            <a:r>
              <a:rPr lang="en-AU" dirty="0" smtClean="0"/>
              <a:t>It is “hard” to produce and control, so we want to get all we can out of our measurements</a:t>
            </a:r>
            <a:endParaRPr lang="en-AU" dirty="0"/>
          </a:p>
        </p:txBody>
      </p:sp>
      <p:grpSp>
        <p:nvGrpSpPr>
          <p:cNvPr id="4" name="Group 3"/>
          <p:cNvGrpSpPr/>
          <p:nvPr/>
        </p:nvGrpSpPr>
        <p:grpSpPr>
          <a:xfrm>
            <a:off x="8575889" y="2180496"/>
            <a:ext cx="3402305" cy="4140405"/>
            <a:chOff x="9546346" y="2097682"/>
            <a:chExt cx="2470396" cy="3141096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46346" y="2097682"/>
              <a:ext cx="2203640" cy="2771765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9770293" y="4869446"/>
              <a:ext cx="22464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dirty="0"/>
                <a:t>Credit: Hamish Taylor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711428" y="2180495"/>
            <a:ext cx="2989194" cy="4110077"/>
            <a:chOff x="7433325" y="2097681"/>
            <a:chExt cx="2170439" cy="3118088"/>
          </a:xfrm>
        </p:grpSpPr>
        <p:sp>
          <p:nvSpPr>
            <p:cNvPr id="8" name="TextBox 7"/>
            <p:cNvSpPr txBox="1"/>
            <p:nvPr/>
          </p:nvSpPr>
          <p:spPr>
            <a:xfrm>
              <a:off x="7512935" y="4846437"/>
              <a:ext cx="2090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dirty="0"/>
                <a:t>Credit: Chris Bounds</a:t>
              </a:r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rcRect l="45563" t="27998" r="30999" b="24252"/>
            <a:stretch/>
          </p:blipFill>
          <p:spPr>
            <a:xfrm>
              <a:off x="7433325" y="2097681"/>
              <a:ext cx="1813114" cy="27704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23439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Recommended reading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123322" cy="3678303"/>
          </a:xfrm>
        </p:spPr>
        <p:txBody>
          <a:bodyPr/>
          <a:lstStyle/>
          <a:p>
            <a:r>
              <a:rPr lang="en-AU" dirty="0" smtClean="0"/>
              <a:t>General overview:</a:t>
            </a:r>
            <a:br>
              <a:rPr lang="en-AU" dirty="0" smtClean="0"/>
            </a:br>
            <a:r>
              <a:rPr lang="en-AU" b="1" dirty="0" err="1" smtClean="0"/>
              <a:t>Koep</a:t>
            </a:r>
            <a:r>
              <a:rPr lang="en-AU" b="1" dirty="0" smtClean="0"/>
              <a:t> et. al. </a:t>
            </a:r>
            <a:r>
              <a:rPr lang="en-AU" i="1" dirty="0" smtClean="0"/>
              <a:t>Compressed sensing and its applications Chapter1: An Introduction to Compressed Sensing</a:t>
            </a:r>
          </a:p>
          <a:p>
            <a:r>
              <a:rPr lang="en-AU" dirty="0" smtClean="0"/>
              <a:t>Comprehensive deep mathematical rabbit hole:</a:t>
            </a:r>
            <a:br>
              <a:rPr lang="en-AU" dirty="0" smtClean="0"/>
            </a:br>
            <a:r>
              <a:rPr lang="en-AU" b="1" dirty="0" err="1" smtClean="0"/>
              <a:t>Foucart</a:t>
            </a:r>
            <a:r>
              <a:rPr lang="en-AU" b="1" dirty="0" smtClean="0"/>
              <a:t> and </a:t>
            </a:r>
            <a:r>
              <a:rPr lang="en-AU" b="1" dirty="0" err="1" smtClean="0"/>
              <a:t>Rauhut</a:t>
            </a:r>
            <a:r>
              <a:rPr lang="en-AU" b="1" dirty="0" smtClean="0"/>
              <a:t> </a:t>
            </a:r>
            <a:r>
              <a:rPr lang="en-AU" i="1" dirty="0" smtClean="0"/>
              <a:t>A Mathematical Introduction to Compressive Sensing</a:t>
            </a:r>
            <a:endParaRPr lang="en-AU" dirty="0" smtClean="0"/>
          </a:p>
          <a:p>
            <a:endParaRPr lang="en-AU" i="1" dirty="0"/>
          </a:p>
        </p:txBody>
      </p:sp>
      <p:pic>
        <p:nvPicPr>
          <p:cNvPr id="3074" name="Picture 2" descr="A Mathematical Introduction to Compressive Sensing : Foucart, Simon, Rauhut,  Holger: Amazon.com.au: Book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4736" y="2180496"/>
            <a:ext cx="2446072" cy="3678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n Introduction to Compressed Sensing | SpringerLin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5979" y="2180496"/>
            <a:ext cx="2437293" cy="3672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5860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Rectangle 309"/>
          <p:cNvSpPr/>
          <p:nvPr/>
        </p:nvSpPr>
        <p:spPr>
          <a:xfrm>
            <a:off x="0" y="609593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5" name="Rectangle 104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106" name="Rectangle 105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210" name="Rectangle 209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211" name="Rectangle 210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212" name="Rectangle 211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213" name="Rectangle 212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214" name="Rectangle 213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215" name="Rectangle 214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216" name="Rectangle 215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217" name="Rectangle 216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218" name="Rectangle 217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219" name="Rectangle 218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220" name="Rectangle 219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221" name="Rectangle 220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222" name="Rectangle 221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223" name="Rectangle 222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224" name="Rectangle 223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225" name="Rectangle 224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226" name="Rectangle 225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227" name="Rectangle 226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228" name="Rectangle 227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229" name="Rectangle 228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230" name="Rectangle 229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231" name="Rectangle 230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232" name="Rectangle 231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233" name="Rectangle 232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234" name="Rectangle 233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235" name="Rectangle 234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236" name="Rectangle 235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237" name="Rectangle 236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238" name="Rectangle 237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239" name="Rectangle 238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240" name="Rectangle 239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241" name="Rectangle 240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242" name="Rectangle 241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243" name="Rectangle 242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244" name="Rectangle 243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245" name="Rectangle 244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246" name="Rectangle 245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247" name="Rectangle 246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248" name="Rectangle 247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249" name="Rectangle 248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250" name="Rectangle 249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251" name="Rectangle 250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252" name="Rectangle 251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253" name="Rectangle 252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254" name="Rectangle 253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255" name="Rectangle 254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256" name="Rectangle 255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257" name="Rectangle 256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258" name="Rectangle 257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259" name="Rectangle 258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260" name="Rectangle 259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261" name="Rectangle 260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262" name="Rectangle 261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263" name="Rectangle 262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264" name="Rectangle 263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265" name="Rectangle 264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266" name="Rectangle 265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267" name="Rectangle 266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268" name="Rectangle 267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269" name="Rectangle 268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270" name="Rectangle 269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271" name="Rectangle 270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272" name="Rectangle 271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273" name="Rectangle 272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274" name="Rectangle 273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275" name="Rectangle 274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276" name="Rectangle 275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277" name="Rectangle 276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278" name="Rectangle 277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279" name="Rectangle 278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280" name="Rectangle 279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281" name="Rectangle 280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282" name="Rectangle 281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283" name="Rectangle 282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284" name="Rectangle 283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285" name="Rectangle 284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286" name="Rectangle 285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287" name="Rectangle 286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288" name="Rectangle 287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289" name="Rectangle 288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290" name="Rectangle 289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291" name="Rectangle 290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292" name="Rectangle 291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293" name="Rectangle 292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294" name="Rectangle 293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295" name="Rectangle 294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296" name="Rectangle 295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297" name="Rectangle 296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298" name="Rectangle 297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299" name="Rectangle 298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300" name="Rectangle 299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301" name="Rectangle 300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302" name="Rectangle 301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303" name="Rectangle 302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304" name="Rectangle 303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305" name="Rectangle 304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306" name="Rectangle 305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307" name="Rectangle 306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308" name="TextBox 307"/>
          <p:cNvSpPr txBox="1"/>
          <p:nvPr/>
        </p:nvSpPr>
        <p:spPr>
          <a:xfrm>
            <a:off x="609600" y="1380565"/>
            <a:ext cx="14401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Is it even?</a:t>
            </a:r>
          </a:p>
        </p:txBody>
      </p:sp>
      <p:sp>
        <p:nvSpPr>
          <p:cNvPr id="309" name="TextBox 308"/>
          <p:cNvSpPr txBox="1"/>
          <p:nvPr/>
        </p:nvSpPr>
        <p:spPr>
          <a:xfrm>
            <a:off x="609600" y="2045722"/>
            <a:ext cx="5453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917700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1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3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6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7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8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4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5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9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0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2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3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6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7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8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1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4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5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8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9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03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Rectangle 208"/>
          <p:cNvSpPr/>
          <p:nvPr/>
        </p:nvSpPr>
        <p:spPr>
          <a:xfrm>
            <a:off x="0" y="609593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7" name="Rectangle 106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109" name="Rectangle 108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110" name="Rectangle 109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112" name="Rectangle 111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116" name="Rectangle 115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117" name="Rectangle 116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118" name="Rectangle 117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119" name="Rectangle 118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120" name="Rectangle 119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121" name="Rectangle 120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122" name="Rectangle 121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123" name="Rectangle 122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125" name="Rectangle 124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127" name="Rectangle 126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128" name="Rectangle 127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129" name="Rectangle 128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130" name="Rectangle 129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131" name="Rectangle 130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132" name="Rectangle 131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133" name="Rectangle 132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134" name="Rectangle 133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135" name="Rectangle 134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136" name="Rectangle 135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137" name="Rectangle 136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138" name="Rectangle 137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139" name="Rectangle 138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140" name="Rectangle 139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141" name="Rectangle 140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142" name="Rectangle 141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144" name="Rectangle 143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146" name="Rectangle 145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156" name="Rectangle 155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157" name="Rectangle 156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161" name="Rectangle 160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162" name="Rectangle 161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163" name="Rectangle 162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164" name="Rectangle 163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165" name="Rectangle 164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166" name="Rectangle 165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167" name="Rectangle 166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168" name="Rectangle 167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169" name="Rectangle 168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170" name="Rectangle 169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171" name="Rectangle 170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172" name="Rectangle 171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173" name="Rectangle 172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174" name="Rectangle 173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175" name="Rectangle 174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176" name="Rectangle 175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177" name="Rectangle 176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178" name="Rectangle 177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179" name="Rectangle 178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180" name="Rectangle 179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182" name="Rectangle 181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186" name="Rectangle 185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187" name="Rectangle 186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188" name="Rectangle 187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189" name="Rectangle 188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190" name="Rectangle 189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191" name="Rectangle 190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192" name="Rectangle 191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193" name="Rectangle 192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195" name="Rectangle 194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199" name="Rectangle 198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200" name="Rectangle 199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201" name="Rectangle 200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202" name="Rectangle 201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203" name="Rectangle 202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204" name="Rectangle 203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205" name="Rectangle 204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206" name="Rectangle 205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207" name="TextBox 206"/>
          <p:cNvSpPr txBox="1"/>
          <p:nvPr/>
        </p:nvSpPr>
        <p:spPr>
          <a:xfrm>
            <a:off x="609601" y="1380565"/>
            <a:ext cx="26535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Is the 1s digit greater than 5?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609601" y="2386484"/>
            <a:ext cx="5453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086167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1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3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6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7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8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4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5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9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0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2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3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6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7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8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1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4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5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8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9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03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Rectangle 309"/>
          <p:cNvSpPr/>
          <p:nvPr/>
        </p:nvSpPr>
        <p:spPr>
          <a:xfrm>
            <a:off x="0" y="609593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5" name="Rectangle 104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106" name="Rectangle 105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210" name="Rectangle 209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211" name="Rectangle 210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212" name="Rectangle 211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213" name="Rectangle 212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214" name="Rectangle 213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215" name="Rectangle 214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216" name="Rectangle 215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217" name="Rectangle 216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218" name="Rectangle 217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219" name="Rectangle 218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220" name="Rectangle 219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221" name="Rectangle 220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222" name="Rectangle 221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223" name="Rectangle 222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224" name="Rectangle 223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225" name="Rectangle 224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226" name="Rectangle 225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227" name="Rectangle 226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228" name="Rectangle 227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229" name="Rectangle 228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230" name="Rectangle 229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231" name="Rectangle 230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232" name="Rectangle 231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233" name="Rectangle 232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234" name="Rectangle 233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235" name="Rectangle 234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236" name="Rectangle 235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237" name="Rectangle 236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238" name="Rectangle 237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239" name="Rectangle 238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240" name="Rectangle 239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241" name="Rectangle 240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242" name="Rectangle 241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243" name="Rectangle 242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244" name="Rectangle 243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245" name="Rectangle 244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246" name="Rectangle 245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247" name="Rectangle 246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248" name="Rectangle 247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249" name="Rectangle 248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250" name="Rectangle 249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251" name="Rectangle 250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252" name="Rectangle 251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253" name="Rectangle 252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254" name="Rectangle 253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255" name="Rectangle 254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256" name="Rectangle 255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257" name="Rectangle 256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258" name="Rectangle 257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259" name="Rectangle 258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260" name="Rectangle 259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261" name="Rectangle 260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262" name="Rectangle 261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263" name="Rectangle 262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264" name="Rectangle 263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265" name="Rectangle 264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266" name="Rectangle 265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267" name="Rectangle 266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268" name="Rectangle 267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269" name="Rectangle 268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270" name="Rectangle 269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271" name="Rectangle 270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272" name="Rectangle 271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273" name="Rectangle 272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274" name="Rectangle 273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275" name="Rectangle 274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276" name="Rectangle 275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277" name="Rectangle 276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278" name="Rectangle 277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279" name="Rectangle 278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280" name="Rectangle 279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281" name="Rectangle 280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282" name="Rectangle 281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283" name="Rectangle 282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284" name="Rectangle 283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285" name="Rectangle 284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286" name="Rectangle 285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287" name="Rectangle 286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288" name="Rectangle 287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289" name="Rectangle 288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290" name="Rectangle 289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291" name="Rectangle 290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292" name="Rectangle 291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293" name="Rectangle 292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294" name="Rectangle 293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295" name="Rectangle 294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296" name="Rectangle 295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297" name="Rectangle 296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298" name="Rectangle 297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299" name="Rectangle 298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300" name="Rectangle 299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301" name="Rectangle 300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302" name="Rectangle 301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303" name="Rectangle 302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304" name="Rectangle 303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305" name="Rectangle 304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306" name="Rectangle 305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307" name="Rectangle 306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308" name="TextBox 307"/>
          <p:cNvSpPr txBox="1"/>
          <p:nvPr/>
        </p:nvSpPr>
        <p:spPr>
          <a:xfrm>
            <a:off x="609600" y="1380565"/>
            <a:ext cx="30526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Is it in an odd 10s row?</a:t>
            </a:r>
          </a:p>
        </p:txBody>
      </p:sp>
      <p:sp>
        <p:nvSpPr>
          <p:cNvPr id="309" name="TextBox 308"/>
          <p:cNvSpPr txBox="1"/>
          <p:nvPr/>
        </p:nvSpPr>
        <p:spPr>
          <a:xfrm>
            <a:off x="609600" y="2045722"/>
            <a:ext cx="587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2241950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1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3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6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7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8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4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5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9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0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2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3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6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7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8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" dur="5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1" dur="5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" dur="5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4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5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8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9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03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Rectangle 208"/>
          <p:cNvSpPr/>
          <p:nvPr/>
        </p:nvSpPr>
        <p:spPr>
          <a:xfrm>
            <a:off x="0" y="609593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7" name="Rectangle 106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109" name="Rectangle 108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110" name="Rectangle 109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112" name="Rectangle 111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116" name="Rectangle 115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117" name="Rectangle 116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118" name="Rectangle 117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119" name="Rectangle 118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120" name="Rectangle 119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121" name="Rectangle 120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122" name="Rectangle 121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123" name="Rectangle 122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125" name="Rectangle 124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127" name="Rectangle 126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128" name="Rectangle 127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129" name="Rectangle 128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130" name="Rectangle 129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131" name="Rectangle 130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132" name="Rectangle 131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133" name="Rectangle 132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134" name="Rectangle 133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135" name="Rectangle 134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136" name="Rectangle 135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137" name="Rectangle 136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138" name="Rectangle 137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139" name="Rectangle 138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140" name="Rectangle 139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141" name="Rectangle 140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142" name="Rectangle 141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144" name="Rectangle 143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146" name="Rectangle 145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156" name="Rectangle 155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157" name="Rectangle 156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161" name="Rectangle 160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162" name="Rectangle 161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163" name="Rectangle 162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164" name="Rectangle 163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165" name="Rectangle 164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166" name="Rectangle 165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167" name="Rectangle 166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168" name="Rectangle 167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169" name="Rectangle 168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170" name="Rectangle 169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171" name="Rectangle 170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172" name="Rectangle 171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173" name="Rectangle 172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174" name="Rectangle 173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175" name="Rectangle 174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176" name="Rectangle 175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177" name="Rectangle 176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178" name="Rectangle 177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179" name="Rectangle 178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180" name="Rectangle 179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182" name="Rectangle 181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186" name="Rectangle 185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187" name="Rectangle 186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188" name="Rectangle 187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189" name="Rectangle 188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190" name="Rectangle 189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191" name="Rectangle 190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192" name="Rectangle 191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193" name="Rectangle 192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195" name="Rectangle 194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199" name="Rectangle 198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200" name="Rectangle 199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201" name="Rectangle 200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202" name="Rectangle 201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203" name="Rectangle 202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204" name="Rectangle 203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205" name="Rectangle 204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206" name="Rectangle 205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207" name="TextBox 206"/>
          <p:cNvSpPr txBox="1"/>
          <p:nvPr/>
        </p:nvSpPr>
        <p:spPr>
          <a:xfrm>
            <a:off x="609600" y="1380565"/>
            <a:ext cx="287767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If we join each two neighbouring rows and each two neighbouring columns together, are the column and row odd-odd or even-even?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609600" y="4513643"/>
            <a:ext cx="587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Yes</a:t>
            </a:r>
          </a:p>
        </p:txBody>
      </p:sp>
      <p:sp>
        <p:nvSpPr>
          <p:cNvPr id="311" name="TextBox 310"/>
          <p:cNvSpPr txBox="1"/>
          <p:nvPr/>
        </p:nvSpPr>
        <p:spPr>
          <a:xfrm>
            <a:off x="8767478" y="1454993"/>
            <a:ext cx="28776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I’m sorry I drew the animation before realising it’s a pain to write down in words but hopefully you get the idea</a:t>
            </a:r>
          </a:p>
        </p:txBody>
      </p:sp>
    </p:spTree>
    <p:extLst>
      <p:ext uri="{BB962C8B-B14F-4D97-AF65-F5344CB8AC3E}">
        <p14:creationId xmlns:p14="http://schemas.microsoft.com/office/powerpoint/2010/main" val="3561916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1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3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6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4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5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9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0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2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3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6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7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8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1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4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5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8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9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03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6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07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8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0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11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2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5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Rectangle 311"/>
          <p:cNvSpPr/>
          <p:nvPr/>
        </p:nvSpPr>
        <p:spPr>
          <a:xfrm>
            <a:off x="0" y="579630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6" name="Rectangle 105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210" name="Rectangle 209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211" name="Rectangle 210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212" name="Rectangle 211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213" name="Rectangle 212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214" name="Rectangle 213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215" name="Rectangle 214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216" name="Rectangle 215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217" name="Rectangle 216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218" name="Rectangle 217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219" name="Rectangle 218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220" name="Rectangle 219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221" name="Rectangle 220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222" name="Rectangle 221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223" name="Rectangle 222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224" name="Rectangle 223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225" name="Rectangle 224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226" name="Rectangle 225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227" name="Rectangle 226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228" name="Rectangle 227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229" name="Rectangle 228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230" name="Rectangle 229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231" name="Rectangle 230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232" name="Rectangle 231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233" name="Rectangle 232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234" name="Rectangle 233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235" name="Rectangle 234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236" name="Rectangle 235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237" name="Rectangle 236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238" name="Rectangle 237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239" name="Rectangle 238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240" name="Rectangle 239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241" name="Rectangle 240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242" name="Rectangle 241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243" name="Rectangle 242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244" name="Rectangle 243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245" name="Rectangle 244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246" name="Rectangle 245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247" name="Rectangle 246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248" name="Rectangle 247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249" name="Rectangle 248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250" name="Rectangle 249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251" name="Rectangle 250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252" name="Rectangle 251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253" name="Rectangle 252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254" name="Rectangle 253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255" name="Rectangle 254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256" name="Rectangle 255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257" name="Rectangle 256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258" name="Rectangle 257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259" name="Rectangle 258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260" name="Rectangle 259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261" name="Rectangle 260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262" name="Rectangle 261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263" name="Rectangle 262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264" name="Rectangle 263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265" name="Rectangle 264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266" name="Rectangle 265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267" name="Rectangle 266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268" name="Rectangle 267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269" name="Rectangle 268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270" name="Rectangle 269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271" name="Rectangle 270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272" name="Rectangle 271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273" name="Rectangle 272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274" name="Rectangle 273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275" name="Rectangle 274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276" name="Rectangle 275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277" name="Rectangle 276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278" name="Rectangle 277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279" name="Rectangle 278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280" name="Rectangle 279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281" name="Rectangle 280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282" name="Rectangle 281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283" name="Rectangle 282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284" name="Rectangle 283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285" name="Rectangle 284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286" name="Rectangle 285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287" name="Rectangle 286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288" name="Rectangle 287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289" name="Rectangle 288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290" name="Rectangle 289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291" name="Rectangle 290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292" name="Rectangle 291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293" name="Rectangle 292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294" name="Rectangle 293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295" name="Rectangle 294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296" name="Rectangle 295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297" name="Rectangle 296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298" name="Rectangle 297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299" name="Rectangle 298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300" name="Rectangle 299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301" name="Rectangle 300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302" name="Rectangle 301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303" name="Rectangle 302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304" name="Rectangle 303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305" name="Rectangle 304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306" name="Rectangle 305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307" name="Rectangle 306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308" name="Rectangle 307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309" name="TextBox 308"/>
          <p:cNvSpPr txBox="1"/>
          <p:nvPr/>
        </p:nvSpPr>
        <p:spPr>
          <a:xfrm>
            <a:off x="609600" y="1380565"/>
            <a:ext cx="29583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Is the combined double 10s rows even?</a:t>
            </a:r>
          </a:p>
        </p:txBody>
      </p:sp>
      <p:sp>
        <p:nvSpPr>
          <p:cNvPr id="310" name="TextBox 309"/>
          <p:cNvSpPr txBox="1"/>
          <p:nvPr/>
        </p:nvSpPr>
        <p:spPr>
          <a:xfrm>
            <a:off x="609600" y="2645986"/>
            <a:ext cx="587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2702179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1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3" dur="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Rectangle 313"/>
          <p:cNvSpPr/>
          <p:nvPr/>
        </p:nvSpPr>
        <p:spPr>
          <a:xfrm>
            <a:off x="0" y="600900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5" name="Rectangle 104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107" name="Rectangle 106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109" name="Rectangle 108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110" name="Rectangle 109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112" name="Rectangle 111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116" name="Rectangle 115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117" name="Rectangle 116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118" name="Rectangle 117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119" name="Rectangle 118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120" name="Rectangle 119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121" name="Rectangle 120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122" name="Rectangle 121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123" name="Rectangle 122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125" name="Rectangle 124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127" name="Rectangle 126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128" name="Rectangle 127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129" name="Rectangle 128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130" name="Rectangle 129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131" name="Rectangle 130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132" name="Rectangle 131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133" name="Rectangle 132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134" name="Rectangle 133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135" name="Rectangle 134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136" name="Rectangle 135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137" name="Rectangle 136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138" name="Rectangle 137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139" name="Rectangle 138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140" name="Rectangle 139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141" name="Rectangle 140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142" name="Rectangle 141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144" name="Rectangle 143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146" name="Rectangle 145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156" name="Rectangle 155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157" name="Rectangle 156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161" name="Rectangle 160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162" name="Rectangle 161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163" name="Rectangle 162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164" name="Rectangle 163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165" name="Rectangle 164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166" name="Rectangle 165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167" name="Rectangle 166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168" name="Rectangle 167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169" name="Rectangle 168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170" name="Rectangle 169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171" name="Rectangle 170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172" name="Rectangle 171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173" name="Rectangle 172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174" name="Rectangle 173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175" name="Rectangle 174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176" name="Rectangle 175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177" name="Rectangle 176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178" name="Rectangle 177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179" name="Rectangle 178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180" name="Rectangle 179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182" name="Rectangle 181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186" name="Rectangle 185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187" name="Rectangle 186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188" name="Rectangle 187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189" name="Rectangle 188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190" name="Rectangle 189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191" name="Rectangle 190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192" name="Rectangle 191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193" name="Rectangle 192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195" name="Rectangle 194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199" name="Rectangle 198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200" name="Rectangle 199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201" name="Rectangle 200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202" name="Rectangle 201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203" name="Rectangle 202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204" name="Rectangle 203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205" name="Rectangle 204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206" name="TextBox 205"/>
          <p:cNvSpPr txBox="1"/>
          <p:nvPr/>
        </p:nvSpPr>
        <p:spPr>
          <a:xfrm>
            <a:off x="663389" y="1756066"/>
            <a:ext cx="14401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Is it even?</a:t>
            </a:r>
          </a:p>
        </p:txBody>
      </p:sp>
      <p:sp>
        <p:nvSpPr>
          <p:cNvPr id="207" name="TextBox 206"/>
          <p:cNvSpPr txBox="1"/>
          <p:nvPr/>
        </p:nvSpPr>
        <p:spPr>
          <a:xfrm>
            <a:off x="663390" y="2508120"/>
            <a:ext cx="25997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Is the 1s digit greater than 5?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663389" y="3575844"/>
            <a:ext cx="30526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Is it in an odd 10s row?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8641973" y="1036112"/>
            <a:ext cx="287767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If we join each two neighbouring rows and each two neighbouring columns together, are the column and row odd-odd or even-even?</a:t>
            </a:r>
          </a:p>
        </p:txBody>
      </p:sp>
      <p:sp>
        <p:nvSpPr>
          <p:cNvPr id="311" name="TextBox 310"/>
          <p:cNvSpPr txBox="1"/>
          <p:nvPr/>
        </p:nvSpPr>
        <p:spPr>
          <a:xfrm>
            <a:off x="8641973" y="4548229"/>
            <a:ext cx="29583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Is the combined double 10s rows even?</a:t>
            </a:r>
          </a:p>
        </p:txBody>
      </p:sp>
      <p:sp>
        <p:nvSpPr>
          <p:cNvPr id="313" name="TextBox 312"/>
          <p:cNvSpPr txBox="1"/>
          <p:nvPr/>
        </p:nvSpPr>
        <p:spPr>
          <a:xfrm>
            <a:off x="663389" y="1036112"/>
            <a:ext cx="2764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Is it greater than 50?</a:t>
            </a:r>
          </a:p>
        </p:txBody>
      </p:sp>
    </p:spTree>
    <p:extLst>
      <p:ext uri="{BB962C8B-B14F-4D97-AF65-F5344CB8AC3E}">
        <p14:creationId xmlns:p14="http://schemas.microsoft.com/office/powerpoint/2010/main" val="330390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1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3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6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7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8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4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5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9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0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2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3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6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7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8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1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4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5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8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9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03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0" fill="hold">
                      <p:stCondLst>
                        <p:cond delay="indefinite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3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14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5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18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9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1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22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3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5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26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7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9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0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1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3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4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5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7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8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9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1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42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3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5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46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7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9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50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1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3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54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5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7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58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9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1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62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3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5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66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7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9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0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1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3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4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5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7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8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9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1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82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3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5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86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7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9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90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1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9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5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7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98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9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1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02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3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5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06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7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9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0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1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4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6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7" fill="hold">
                      <p:stCondLst>
                        <p:cond delay="indefinite"/>
                      </p:stCondLst>
                      <p:childTnLst>
                        <p:par>
                          <p:cTn id="318" fill="hold">
                            <p:stCondLst>
                              <p:cond delay="0"/>
                            </p:stCondLst>
                            <p:childTnLst>
                              <p:par>
                                <p:cTn id="31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0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21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2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4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25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6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8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29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0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32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33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4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36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37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8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0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41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2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4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45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6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8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49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0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2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3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4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6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7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8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0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61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2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4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65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6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8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69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0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2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73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4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6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77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8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1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2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3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4" fill="hold">
                      <p:stCondLst>
                        <p:cond delay="indefinite"/>
                      </p:stCondLst>
                      <p:childTnLst>
                        <p:par>
                          <p:cTn id="385" fill="hold">
                            <p:stCondLst>
                              <p:cond delay="0"/>
                            </p:stCondLst>
                            <p:childTnLst>
                              <p:par>
                                <p:cTn id="38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7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88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9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91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2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3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95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6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99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00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1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03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04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07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08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9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2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3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4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5" fill="hold">
                      <p:stCondLst>
                        <p:cond delay="indefinite"/>
                      </p:stCondLst>
                      <p:childTnLst>
                        <p:par>
                          <p:cTn id="416" fill="hold">
                            <p:stCondLst>
                              <p:cond delay="0"/>
                            </p:stCondLst>
                            <p:childTnLst>
                              <p:par>
                                <p:cTn id="41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18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19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0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2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23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4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9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0" fill="hold">
                      <p:stCondLst>
                        <p:cond delay="indefinite"/>
                      </p:stCondLst>
                      <p:childTnLst>
                        <p:par>
                          <p:cTn id="431" fill="hold">
                            <p:stCondLst>
                              <p:cond delay="0"/>
                            </p:stCondLst>
                            <p:childTnLst>
                              <p:par>
                                <p:cTn id="43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33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C3E"/>
                                      </p:to>
                                    </p:animClr>
                                    <p:set>
                                      <p:cBhvr>
                                        <p:cTn id="434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5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37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8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9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2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3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4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" grpId="0"/>
      <p:bldP spid="207" grpId="0"/>
      <p:bldP spid="208" grpId="0"/>
      <p:bldP spid="209" grpId="0"/>
      <p:bldP spid="311" grpId="0"/>
      <p:bldP spid="3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 smtClean="0"/>
              <a:t>You should know about:</a:t>
            </a:r>
            <a:br>
              <a:rPr lang="en-AU" dirty="0" smtClean="0"/>
            </a:br>
            <a:r>
              <a:rPr lang="en-AU" dirty="0" smtClean="0"/>
              <a:t>compressive sensing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AU" dirty="0" smtClean="0"/>
              <a:t>Alex Tritt</a:t>
            </a:r>
          </a:p>
          <a:p>
            <a:r>
              <a:rPr lang="en-AU" dirty="0" smtClean="0"/>
              <a:t>Melbourne MLAI Meetup; Tuesday, 2023-10-17; 912 Collins St, Docklands,  Victoria,  Australia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5560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396</TotalTime>
  <Words>1708</Words>
  <Application>Microsoft Office PowerPoint</Application>
  <PresentationFormat>Widescreen</PresentationFormat>
  <Paragraphs>912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Cambria Math</vt:lpstr>
      <vt:lpstr>Century Gothic</vt:lpstr>
      <vt:lpstr>Gill Sans MT</vt:lpstr>
      <vt:lpstr>Wingdings 2</vt:lpstr>
      <vt:lpstr>Dividend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 should know about: compressive sensing</vt:lpstr>
      <vt:lpstr>Who am I?</vt:lpstr>
      <vt:lpstr>data must come from somewhere</vt:lpstr>
      <vt:lpstr>Data taking can be “expensive”</vt:lpstr>
      <vt:lpstr>Compression and sparsity</vt:lpstr>
      <vt:lpstr>The Heisenberg uncertainty principle?</vt:lpstr>
      <vt:lpstr>Incomplete frequency transforms</vt:lpstr>
      <vt:lpstr>Recovery?</vt:lpstr>
      <vt:lpstr>When does it work?</vt:lpstr>
      <vt:lpstr>Optimisation</vt:lpstr>
      <vt:lpstr>Solver and example</vt:lpstr>
      <vt:lpstr>Relevant to my work</vt:lpstr>
      <vt:lpstr>Recommended reading</vt:lpstr>
    </vt:vector>
  </TitlesOfParts>
  <Company>Monash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compressive sensing</dc:title>
  <dc:creator>Alexander Tritt</dc:creator>
  <cp:lastModifiedBy>Alexander Tritt</cp:lastModifiedBy>
  <cp:revision>81</cp:revision>
  <dcterms:created xsi:type="dcterms:W3CDTF">2023-10-16T00:25:33Z</dcterms:created>
  <dcterms:modified xsi:type="dcterms:W3CDTF">2023-10-16T07:01:52Z</dcterms:modified>
</cp:coreProperties>
</file>

<file path=docProps/thumbnail.jpeg>
</file>